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7.xml" ContentType="application/vnd.openxmlformats-officedocument.presentationml.tags+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ags/tag17.xml" ContentType="application/vnd.openxmlformats-officedocument.presentationml.tags+xml"/>
  <Override PartName="/ppt/notesSlides/notesSlide11.xml" ContentType="application/vnd.openxmlformats-officedocument.presentationml.notesSlide+xml"/>
  <Override PartName="/ppt/charts/chart9.xml" ContentType="application/vnd.openxmlformats-officedocument.drawingml.chart+xml"/>
  <Override PartName="/ppt/drawings/drawing1.xml" ContentType="application/vnd.openxmlformats-officedocument.drawingml.chartshapes+xml"/>
  <Override PartName="/ppt/tags/tag18.xml" ContentType="application/vnd.openxmlformats-officedocument.presentationml.tags+xml"/>
  <Override PartName="/ppt/notesSlides/notesSlide12.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7.xml" ContentType="application/vnd.openxmlformats-officedocument.drawingml.chart+xml"/>
  <Override PartName="/ppt/drawings/drawing6.xml" ContentType="application/vnd.openxmlformats-officedocument.drawingml.chartshapes+xml"/>
  <Override PartName="/ppt/tags/tag20.xml" ContentType="application/vnd.openxmlformats-officedocument.presentationml.tags+xml"/>
  <Override PartName="/ppt/notesSlides/notesSlide22.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tags/tag21.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22.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tags/tag23.xml" ContentType="application/vnd.openxmlformats-officedocument.presentationml.tags+xml"/>
  <Override PartName="/ppt/notesSlides/notesSlide25.xml" ContentType="application/vnd.openxmlformats-officedocument.presentationml.notesSlide+xml"/>
  <Override PartName="/ppt/charts/chart24.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26.xml" ContentType="application/vnd.openxmlformats-officedocument.presentationml.notesSlide+xml"/>
  <Override PartName="/ppt/charts/chart25.xml" ContentType="application/vnd.openxmlformats-officedocument.drawingml.chart+xml"/>
  <Override PartName="/ppt/notesSlides/notesSlide2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8.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27.xml" ContentType="application/vnd.openxmlformats-officedocument.presentationml.tags+xml"/>
  <Override PartName="/ppt/notesSlides/notesSlide29.xml" ContentType="application/vnd.openxmlformats-officedocument.presentationml.notesSlide+xml"/>
  <Override PartName="/ppt/charts/chart28.xml" ContentType="application/vnd.openxmlformats-officedocument.drawingml.chart+xml"/>
  <Override PartName="/ppt/theme/themeOverride1.xml" ContentType="application/vnd.openxmlformats-officedocument.themeOverride+xml"/>
  <Override PartName="/ppt/drawings/drawing8.xml" ContentType="application/vnd.openxmlformats-officedocument.drawingml.chartshape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9.xml" ContentType="application/vnd.openxmlformats-officedocument.drawingml.chart+xml"/>
  <Override PartName="/ppt/tags/tag2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2.xml" ContentType="application/vnd.openxmlformats-officedocument.drawingml.chart+xml"/>
  <Override PartName="/ppt/drawings/drawing9.xml" ContentType="application/vnd.openxmlformats-officedocument.drawingml.chartshapes+xml"/>
  <Override PartName="/ppt/notesSlides/notesSlide38.xml" ContentType="application/vnd.openxmlformats-officedocument.presentationml.notesSlide+xml"/>
  <Override PartName="/ppt/charts/chart33.xml" ContentType="application/vnd.openxmlformats-officedocument.drawingml.chart+xml"/>
  <Override PartName="/ppt/drawings/drawing10.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1.xml" ContentType="application/vnd.openxmlformats-officedocument.drawingml.chartshapes+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charts/chart35.xml" ContentType="application/vnd.openxmlformats-officedocument.drawingml.chart+xml"/>
  <Override PartName="/ppt/drawings/drawing12.xml" ContentType="application/vnd.openxmlformats-officedocument.drawingml.chartshapes+xml"/>
  <Override PartName="/ppt/tags/tag31.xml" ContentType="application/vnd.openxmlformats-officedocument.presentationml.tags+xml"/>
  <Override PartName="/ppt/notesSlides/notesSlide42.xml" ContentType="application/vnd.openxmlformats-officedocument.presentationml.notesSlide+xml"/>
  <Override PartName="/ppt/charts/chart36.xml" ContentType="application/vnd.openxmlformats-officedocument.drawingml.chart+xml"/>
  <Override PartName="/ppt/drawings/drawing13.xml" ContentType="application/vnd.openxmlformats-officedocument.drawingml.chartshape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5"/>
  </p:notesMasterIdLst>
  <p:handoutMasterIdLst>
    <p:handoutMasterId r:id="rId46"/>
  </p:handoutMasterIdLst>
  <p:sldIdLst>
    <p:sldId id="514" r:id="rId2"/>
    <p:sldId id="363" r:id="rId3"/>
    <p:sldId id="485" r:id="rId4"/>
    <p:sldId id="399" r:id="rId5"/>
    <p:sldId id="516" r:id="rId6"/>
    <p:sldId id="512" r:id="rId7"/>
    <p:sldId id="443" r:id="rId8"/>
    <p:sldId id="400" r:id="rId9"/>
    <p:sldId id="444" r:id="rId10"/>
    <p:sldId id="521" r:id="rId11"/>
    <p:sldId id="445" r:id="rId12"/>
    <p:sldId id="517"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518" r:id="rId29"/>
    <p:sldId id="508" r:id="rId30"/>
    <p:sldId id="438" r:id="rId31"/>
    <p:sldId id="519" r:id="rId32"/>
    <p:sldId id="483" r:id="rId33"/>
    <p:sldId id="520" r:id="rId34"/>
    <p:sldId id="476" r:id="rId35"/>
    <p:sldId id="470" r:id="rId36"/>
    <p:sldId id="439" r:id="rId37"/>
    <p:sldId id="472" r:id="rId38"/>
    <p:sldId id="473" r:id="rId39"/>
    <p:sldId id="475" r:id="rId40"/>
    <p:sldId id="522" r:id="rId41"/>
    <p:sldId id="526" r:id="rId42"/>
    <p:sldId id="527" r:id="rId43"/>
    <p:sldId id="281" r:id="rId44"/>
  </p:sldIdLst>
  <p:sldSz cx="9144000" cy="6858000" type="screen4x3"/>
  <p:notesSz cx="7010400" cy="9296400"/>
  <p:custDataLst>
    <p:tags r:id="rId47"/>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43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7FB4"/>
    <a:srgbClr val="F3A59B"/>
    <a:srgbClr val="E04E38"/>
    <a:srgbClr val="F4A59B"/>
    <a:srgbClr val="E74C39"/>
    <a:srgbClr val="283755"/>
    <a:srgbClr val="202945"/>
    <a:srgbClr val="EC9687"/>
    <a:srgbClr val="7680AC"/>
    <a:srgbClr val="5268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43" autoAdjust="0"/>
    <p:restoredTop sz="75461" autoAdjust="0"/>
  </p:normalViewPr>
  <p:slideViewPr>
    <p:cSldViewPr>
      <p:cViewPr varScale="1">
        <p:scale>
          <a:sx n="57" d="100"/>
          <a:sy n="57" d="100"/>
        </p:scale>
        <p:origin x="534" y="72"/>
      </p:cViewPr>
      <p:guideLst>
        <p:guide orient="horz" pos="43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27.xlsx"/><Relationship Id="rId1" Type="http://schemas.openxmlformats.org/officeDocument/2006/relationships/themeOverride" Target="../theme/themeOverride1.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5.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79445999588022409"/>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Sheet1!$B$2:$B$6</c:f>
              <c:numCache>
                <c:formatCode>0.0%</c:formatCode>
                <c:ptCount val="5"/>
                <c:pt idx="0">
                  <c:v>1</c:v>
                </c:pt>
                <c:pt idx="1">
                  <c:v>0</c:v>
                </c:pt>
                <c:pt idx="2">
                  <c:v>0</c:v>
                </c:pt>
                <c:pt idx="3">
                  <c:v>0</c:v>
                </c:pt>
                <c:pt idx="4">
                  <c:v>0</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Sheet1!$C$2:$C$6</c:f>
              <c:numCache>
                <c:formatCode>0.0%</c:formatCode>
                <c:ptCount val="5"/>
                <c:pt idx="0">
                  <c:v>0.48630000000000001</c:v>
                </c:pt>
                <c:pt idx="1">
                  <c:v>0.4501</c:v>
                </c:pt>
                <c:pt idx="2">
                  <c:v>3.09E-2</c:v>
                </c:pt>
                <c:pt idx="3">
                  <c:v>2.8500000000000001E-2</c:v>
                </c:pt>
                <c:pt idx="4">
                  <c:v>4.1999999999999997E-3</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705083522764526"/>
          <c:h val="5.0402707014564355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798-47D8-9E05-7968D12F367C}"/>
                </c:ext>
              </c:extLst>
            </c:dLbl>
            <c:dLbl>
              <c:idx val="7"/>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0.3271</c:v>
                </c:pt>
                <c:pt idx="1">
                  <c:v>0.19109999999999999</c:v>
                </c:pt>
                <c:pt idx="2">
                  <c:v>0.2757</c:v>
                </c:pt>
                <c:pt idx="3">
                  <c:v>0.31630000000000003</c:v>
                </c:pt>
                <c:pt idx="4">
                  <c:v>0.25230000000000002</c:v>
                </c:pt>
                <c:pt idx="5">
                  <c:v>0.28789999999999999</c:v>
                </c:pt>
                <c:pt idx="6">
                  <c:v>0.40189999999999998</c:v>
                </c:pt>
                <c:pt idx="7">
                  <c:v>0.43259999999999998</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dLbl>
              <c:idx val="6"/>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0798-47D8-9E05-7968D12F367C}"/>
                </c:ext>
              </c:extLst>
            </c:dLbl>
            <c:dLbl>
              <c:idx val="7"/>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0.63080000000000003</c:v>
                </c:pt>
                <c:pt idx="1">
                  <c:v>0.79469999999999996</c:v>
                </c:pt>
                <c:pt idx="2">
                  <c:v>0.65890000000000004</c:v>
                </c:pt>
                <c:pt idx="3">
                  <c:v>0.60940000000000005</c:v>
                </c:pt>
                <c:pt idx="4">
                  <c:v>0.54669999999999996</c:v>
                </c:pt>
                <c:pt idx="5">
                  <c:v>0.56969999999999998</c:v>
                </c:pt>
                <c:pt idx="6">
                  <c:v>0.35980000000000001</c:v>
                </c:pt>
                <c:pt idx="7">
                  <c:v>0.27660000000000001</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0E7-470C-BC3C-370A9EE3E16A}"/>
                </c:ext>
              </c:extLst>
            </c:dLbl>
            <c:dLbl>
              <c:idx val="1"/>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0E7-470C-BC3C-370A9EE3E16A}"/>
                </c:ext>
              </c:extLst>
            </c:dLbl>
            <c:dLbl>
              <c:idx val="2"/>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10E7-470C-BC3C-370A9EE3E16A}"/>
                </c:ext>
              </c:extLst>
            </c:dLbl>
            <c:dLbl>
              <c:idx val="3"/>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10E7-470C-BC3C-370A9EE3E16A}"/>
                </c:ext>
              </c:extLst>
            </c:dLbl>
            <c:dLbl>
              <c:idx val="4"/>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10E7-470C-BC3C-370A9EE3E16A}"/>
                </c:ext>
              </c:extLst>
            </c:dLbl>
            <c:dLbl>
              <c:idx val="5"/>
              <c:numFmt formatCode="0.0%" sourceLinked="0"/>
              <c:spPr>
                <a:solidFill>
                  <a:schemeClr val="bg1">
                    <a:lumMod val="50000"/>
                    <a:lumOff val="50000"/>
                  </a:schemeClr>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10E7-470C-BC3C-370A9EE3E16A}"/>
                </c:ext>
              </c:extLst>
            </c:dLbl>
            <c:dLbl>
              <c:idx val="6"/>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10E7-470C-BC3C-370A9EE3E16A}"/>
                </c:ext>
              </c:extLst>
            </c:dLbl>
            <c:dLbl>
              <c:idx val="7"/>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10E7-470C-BC3C-370A9EE3E16A}"/>
                </c:ext>
              </c:extLst>
            </c:dLbl>
            <c:numFmt formatCode="0.0%" sourceLinked="0"/>
            <c:spPr>
              <a:noFill/>
              <a:ln>
                <a:noFill/>
              </a:ln>
              <a:effectLst/>
            </c:spPr>
            <c:txPr>
              <a:bodyPr tIns="0" bIns="0"/>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0.17219999999999999</c:v>
                </c:pt>
                <c:pt idx="1">
                  <c:v>0.2387</c:v>
                </c:pt>
                <c:pt idx="2">
                  <c:v>0.34949999999999998</c:v>
                </c:pt>
                <c:pt idx="3">
                  <c:v>0.41920000000000002</c:v>
                </c:pt>
                <c:pt idx="4">
                  <c:v>0.33979999999999999</c:v>
                </c:pt>
                <c:pt idx="5">
                  <c:v>0.38350000000000001</c:v>
                </c:pt>
                <c:pt idx="6">
                  <c:v>0.1731</c:v>
                </c:pt>
                <c:pt idx="7">
                  <c:v>0.27839999999999998</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dLbl>
              <c:idx val="0"/>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10E7-470C-BC3C-370A9EE3E16A}"/>
                </c:ext>
              </c:extLst>
            </c:dLbl>
            <c:dLbl>
              <c:idx val="1"/>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10E7-470C-BC3C-370A9EE3E16A}"/>
                </c:ext>
              </c:extLst>
            </c:dLbl>
            <c:dLbl>
              <c:idx val="2"/>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10E7-470C-BC3C-370A9EE3E16A}"/>
                </c:ext>
              </c:extLst>
            </c:dLbl>
            <c:dLbl>
              <c:idx val="3"/>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10E7-470C-BC3C-370A9EE3E16A}"/>
                </c:ext>
              </c:extLst>
            </c:dLbl>
            <c:dLbl>
              <c:idx val="4"/>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10E7-470C-BC3C-370A9EE3E16A}"/>
                </c:ext>
              </c:extLst>
            </c:dLbl>
            <c:dLbl>
              <c:idx val="5"/>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10E7-470C-BC3C-370A9EE3E16A}"/>
                </c:ext>
              </c:extLst>
            </c:dLbl>
            <c:dLbl>
              <c:idx val="6"/>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2-10E7-470C-BC3C-370A9EE3E16A}"/>
                </c:ext>
              </c:extLst>
            </c:dLbl>
            <c:dLbl>
              <c:idx val="7"/>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4-10E7-470C-BC3C-370A9EE3E16A}"/>
                </c:ext>
              </c:extLst>
            </c:dLbl>
            <c:numFmt formatCode="0.0%" sourceLinked="0"/>
            <c:spPr>
              <a:no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0.82299999999999995</c:v>
                </c:pt>
                <c:pt idx="1">
                  <c:v>0.74660000000000004</c:v>
                </c:pt>
                <c:pt idx="2">
                  <c:v>0.58250000000000002</c:v>
                </c:pt>
                <c:pt idx="3">
                  <c:v>0.4199</c:v>
                </c:pt>
                <c:pt idx="4">
                  <c:v>0.51939999999999997</c:v>
                </c:pt>
                <c:pt idx="5">
                  <c:v>0.46029999999999999</c:v>
                </c:pt>
                <c:pt idx="6">
                  <c:v>0.8125</c:v>
                </c:pt>
                <c:pt idx="7">
                  <c:v>0.65910000000000002</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rgbClr val="637FB4"/>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E289-4558-960E-FA66C91B527F}"/>
                </c:ext>
              </c:extLst>
            </c:dLbl>
            <c:dLbl>
              <c:idx val="1"/>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E289-4558-960E-FA66C91B527F}"/>
                </c:ext>
              </c:extLst>
            </c:dLbl>
            <c:dLbl>
              <c:idx val="2"/>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E289-4558-960E-FA66C91B527F}"/>
                </c:ext>
              </c:extLst>
            </c:dLbl>
            <c:dLbl>
              <c:idx val="3"/>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E289-4558-960E-FA66C91B527F}"/>
                </c:ext>
              </c:extLst>
            </c:dLbl>
            <c:dLbl>
              <c:idx val="4"/>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E289-4558-960E-FA66C91B527F}"/>
                </c:ext>
              </c:extLst>
            </c:dLbl>
            <c:dLbl>
              <c:idx val="5"/>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E289-4558-960E-FA66C91B527F}"/>
                </c:ext>
              </c:extLst>
            </c:dLbl>
            <c:dLbl>
              <c:idx val="6"/>
              <c:numFmt formatCode="0.0%" sourceLinked="0"/>
              <c:spPr>
                <a:solidFill>
                  <a:schemeClr val="accent1">
                    <a:lumMod val="60000"/>
                    <a:lumOff val="40000"/>
                  </a:schemeClr>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E289-4558-960E-FA66C91B527F}"/>
                </c:ext>
              </c:extLst>
            </c:dLbl>
            <c:dLbl>
              <c:idx val="7"/>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E289-4558-960E-FA66C91B527F}"/>
                </c:ext>
              </c:extLst>
            </c:dLbl>
            <c:numFmt formatCode="0.0%" sourceLinked="0"/>
            <c:spPr>
              <a:no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0.34760000000000002</c:v>
                </c:pt>
                <c:pt idx="1">
                  <c:v>0.21970000000000001</c:v>
                </c:pt>
                <c:pt idx="2">
                  <c:v>0.35239999999999999</c:v>
                </c:pt>
                <c:pt idx="3">
                  <c:v>0.29049999999999998</c:v>
                </c:pt>
                <c:pt idx="4">
                  <c:v>0.18659999999999999</c:v>
                </c:pt>
                <c:pt idx="5">
                  <c:v>0.14130000000000001</c:v>
                </c:pt>
                <c:pt idx="6">
                  <c:v>0.14899999999999999</c:v>
                </c:pt>
                <c:pt idx="7">
                  <c:v>0.12089999999999999</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dLbl>
              <c:idx val="0"/>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E289-4558-960E-FA66C91B527F}"/>
                </c:ext>
              </c:extLst>
            </c:dLbl>
            <c:dLbl>
              <c:idx val="1"/>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E289-4558-960E-FA66C91B527F}"/>
                </c:ext>
              </c:extLst>
            </c:dLbl>
            <c:dLbl>
              <c:idx val="2"/>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E289-4558-960E-FA66C91B527F}"/>
                </c:ext>
              </c:extLst>
            </c:dLbl>
            <c:dLbl>
              <c:idx val="3"/>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E289-4558-960E-FA66C91B527F}"/>
                </c:ext>
              </c:extLst>
            </c:dLbl>
            <c:dLbl>
              <c:idx val="4"/>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E289-4558-960E-FA66C91B527F}"/>
                </c:ext>
              </c:extLst>
            </c:dLbl>
            <c:dLbl>
              <c:idx val="5"/>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E289-4558-960E-FA66C91B527F}"/>
                </c:ext>
              </c:extLst>
            </c:dLbl>
            <c:dLbl>
              <c:idx val="6"/>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E289-4558-960E-FA66C91B527F}"/>
                </c:ext>
              </c:extLst>
            </c:dLbl>
            <c:dLbl>
              <c:idx val="7"/>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E289-4558-960E-FA66C91B527F}"/>
                </c:ext>
              </c:extLst>
            </c:dLbl>
            <c:numFmt formatCode="0.0%" sourceLinked="0"/>
            <c:spPr>
              <a:no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0.56189999999999996</c:v>
                </c:pt>
                <c:pt idx="1">
                  <c:v>0.58430000000000004</c:v>
                </c:pt>
                <c:pt idx="2">
                  <c:v>0.40479999999999999</c:v>
                </c:pt>
                <c:pt idx="3">
                  <c:v>0.42799999999999999</c:v>
                </c:pt>
                <c:pt idx="4">
                  <c:v>8.6099999999999996E-2</c:v>
                </c:pt>
                <c:pt idx="5">
                  <c:v>8.9399999999999993E-2</c:v>
                </c:pt>
                <c:pt idx="6">
                  <c:v>0.10100000000000001</c:v>
                </c:pt>
                <c:pt idx="7">
                  <c:v>0.1014</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solidFill>
                  <a:srgbClr val="EC9687"/>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94D8-47F8-BC60-19FF92F11596}"/>
                </c:ext>
              </c:extLst>
            </c:dLbl>
            <c:dLbl>
              <c:idx val="1"/>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94D8-47F8-BC60-19FF92F11596}"/>
                </c:ext>
              </c:extLst>
            </c:dLbl>
            <c:dLbl>
              <c:idx val="2"/>
              <c:numFmt formatCode="0.0%" sourceLinked="0"/>
              <c:spPr>
                <a:solidFill>
                  <a:srgbClr val="EC9687"/>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94D8-47F8-BC60-19FF92F11596}"/>
                </c:ext>
              </c:extLst>
            </c:dLbl>
            <c:dLbl>
              <c:idx val="3"/>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94D8-47F8-BC60-19FF92F11596}"/>
                </c:ext>
              </c:extLst>
            </c:dLbl>
            <c:dLbl>
              <c:idx val="4"/>
              <c:numFmt formatCode="0.0%" sourceLinked="0"/>
              <c:spPr>
                <a:solidFill>
                  <a:srgbClr val="EC9687"/>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94D8-47F8-BC60-19FF92F11596}"/>
                </c:ext>
              </c:extLst>
            </c:dLbl>
            <c:dLbl>
              <c:idx val="5"/>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94D8-47F8-BC60-19FF92F11596}"/>
                </c:ext>
              </c:extLst>
            </c:dLbl>
            <c:dLbl>
              <c:idx val="6"/>
              <c:numFmt formatCode="0.0%" sourceLinked="0"/>
              <c:spPr>
                <a:solidFill>
                  <a:srgbClr val="EC9687"/>
                </a:solidFill>
                <a:ln>
                  <a:noFill/>
                </a:ln>
                <a:effectLst/>
              </c:spPr>
              <c:txPr>
                <a:bodyPr tIns="0" bIns="0"/>
                <a:lstStyle/>
                <a:p>
                  <a:pPr>
                    <a:defRPr sz="11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94D8-47F8-BC60-19FF92F11596}"/>
                </c:ext>
              </c:extLst>
            </c:dLbl>
            <c:dLbl>
              <c:idx val="7"/>
              <c:numFmt formatCode="0.0%" sourceLinked="0"/>
              <c:spPr>
                <a:solidFill>
                  <a:srgbClr val="637FB4"/>
                </a:solid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94D8-47F8-BC60-19FF92F11596}"/>
                </c:ext>
              </c:extLst>
            </c:dLbl>
            <c:numFmt formatCode="0.0%" sourceLinked="0"/>
            <c:spPr>
              <a:noFill/>
              <a:ln>
                <a:noFill/>
              </a:ln>
              <a:effectLst/>
            </c:spPr>
            <c:txPr>
              <a:bodyPr tIns="0" bIns="0"/>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0.49049999999999999</c:v>
                </c:pt>
                <c:pt idx="1">
                  <c:v>0.46820000000000001</c:v>
                </c:pt>
                <c:pt idx="2">
                  <c:v>0.3397</c:v>
                </c:pt>
                <c:pt idx="3">
                  <c:v>0.27850000000000003</c:v>
                </c:pt>
                <c:pt idx="4">
                  <c:v>0.33329999999999999</c:v>
                </c:pt>
                <c:pt idx="5">
                  <c:v>0.39589999999999997</c:v>
                </c:pt>
                <c:pt idx="6">
                  <c:v>0.41549999999999998</c:v>
                </c:pt>
                <c:pt idx="7">
                  <c:v>0.28849999999999998</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dLbl>
              <c:idx val="0"/>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94D8-47F8-BC60-19FF92F11596}"/>
                </c:ext>
              </c:extLst>
            </c:dLbl>
            <c:dLbl>
              <c:idx val="1"/>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94D8-47F8-BC60-19FF92F11596}"/>
                </c:ext>
              </c:extLst>
            </c:dLbl>
            <c:dLbl>
              <c:idx val="2"/>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94D8-47F8-BC60-19FF92F11596}"/>
                </c:ext>
              </c:extLst>
            </c:dLbl>
            <c:dLbl>
              <c:idx val="3"/>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94D8-47F8-BC60-19FF92F11596}"/>
                </c:ext>
              </c:extLst>
            </c:dLbl>
            <c:dLbl>
              <c:idx val="4"/>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94D8-47F8-BC60-19FF92F11596}"/>
                </c:ext>
              </c:extLst>
            </c:dLbl>
            <c:dLbl>
              <c:idx val="5"/>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94D8-47F8-BC60-19FF92F11596}"/>
                </c:ext>
              </c:extLst>
            </c:dLbl>
            <c:dLbl>
              <c:idx val="6"/>
              <c:numFmt formatCode="0.0%" sourceLinked="0"/>
              <c:spPr>
                <a:solidFill>
                  <a:schemeClr val="accent1"/>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94D8-47F8-BC60-19FF92F11596}"/>
                </c:ext>
              </c:extLst>
            </c:dLbl>
            <c:dLbl>
              <c:idx val="7"/>
              <c:numFmt formatCode="0.0%" sourceLinked="0"/>
              <c:spPr>
                <a:solidFill>
                  <a:schemeClr val="bg2"/>
                </a:solid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94D8-47F8-BC60-19FF92F11596}"/>
                </c:ext>
              </c:extLst>
            </c:dLbl>
            <c:numFmt formatCode="0.0%" sourceLinked="0"/>
            <c:spPr>
              <a:noFill/>
              <a:ln>
                <a:noFill/>
              </a:ln>
              <a:effectLst/>
            </c:spPr>
            <c:txPr>
              <a:bodyPr tIns="0" bIns="0"/>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0.1381</c:v>
                </c:pt>
                <c:pt idx="1">
                  <c:v>0.12740000000000001</c:v>
                </c:pt>
                <c:pt idx="2">
                  <c:v>0.18659999999999999</c:v>
                </c:pt>
                <c:pt idx="3">
                  <c:v>0.1125</c:v>
                </c:pt>
                <c:pt idx="4">
                  <c:v>0.29949999999999999</c:v>
                </c:pt>
                <c:pt idx="5">
                  <c:v>0.18179999999999999</c:v>
                </c:pt>
                <c:pt idx="6">
                  <c:v>0.4879</c:v>
                </c:pt>
                <c:pt idx="7">
                  <c:v>0.57179999999999997</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0.47899999999999998</c:v>
                </c:pt>
                <c:pt idx="1">
                  <c:v>0.78769999999999996</c:v>
                </c:pt>
                <c:pt idx="2">
                  <c:v>0.61339999999999995</c:v>
                </c:pt>
                <c:pt idx="3">
                  <c:v>0.85009999999999997</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0.59219999999999995</c:v>
                </c:pt>
                <c:pt idx="1">
                  <c:v>0.83819999999999995</c:v>
                </c:pt>
                <c:pt idx="2">
                  <c:v>0.67149999999999999</c:v>
                </c:pt>
                <c:pt idx="3">
                  <c:v>0.74760000000000004</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593385435029577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4.7999999999999996E-3</c:v>
                </c:pt>
                <c:pt idx="1">
                  <c:v>0.1857</c:v>
                </c:pt>
                <c:pt idx="2">
                  <c:v>0.24759999999999999</c:v>
                </c:pt>
                <c:pt idx="3">
                  <c:v>0.31630000000000003</c:v>
                </c:pt>
                <c:pt idx="4">
                  <c:v>0.83940000000000003</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1.5699999999999999E-2</c:v>
                </c:pt>
                <c:pt idx="1">
                  <c:v>0.31009999999999999</c:v>
                </c:pt>
                <c:pt idx="2">
                  <c:v>0.21809999999999999</c:v>
                </c:pt>
                <c:pt idx="3">
                  <c:v>0.46700000000000003</c:v>
                </c:pt>
                <c:pt idx="4">
                  <c:v>0.71250000000000002</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31137713254593175"/>
          <c:y val="0.94459533043444199"/>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0.42199999999999999</c:v>
                </c:pt>
                <c:pt idx="1">
                  <c:v>0.46329999999999999</c:v>
                </c:pt>
                <c:pt idx="2">
                  <c:v>0.1147</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0.43709999999999999</c:v>
                </c:pt>
                <c:pt idx="1">
                  <c:v>0.46920000000000001</c:v>
                </c:pt>
                <c:pt idx="2">
                  <c:v>9.3700000000000006E-2</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kern="1200"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Sheet1!$B$2:$B$6</c:f>
              <c:numCache>
                <c:formatCode>0.00%</c:formatCode>
                <c:ptCount val="5"/>
                <c:pt idx="0">
                  <c:v>0.80369999999999997</c:v>
                </c:pt>
                <c:pt idx="1">
                  <c:v>0.2626</c:v>
                </c:pt>
                <c:pt idx="2">
                  <c:v>0.25640000000000002</c:v>
                </c:pt>
                <c:pt idx="3">
                  <c:v>0.2147</c:v>
                </c:pt>
                <c:pt idx="4">
                  <c:v>0.27460000000000001</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Sheet1!$C$2:$C$6</c:f>
              <c:numCache>
                <c:formatCode>0.00%</c:formatCode>
                <c:ptCount val="5"/>
                <c:pt idx="0">
                  <c:v>0.84589999999999999</c:v>
                </c:pt>
                <c:pt idx="1">
                  <c:v>0.35930000000000001</c:v>
                </c:pt>
                <c:pt idx="2">
                  <c:v>0.45240000000000002</c:v>
                </c:pt>
                <c:pt idx="3">
                  <c:v>0.26590000000000003</c:v>
                </c:pt>
                <c:pt idx="4">
                  <c:v>0.43209999999999998</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0" i="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0.0</c:formatCode>
                <c:ptCount val="4"/>
                <c:pt idx="0">
                  <c:v>47.23</c:v>
                </c:pt>
                <c:pt idx="1">
                  <c:v>47.2</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0.0</c:formatCode>
                <c:ptCount val="4"/>
                <c:pt idx="0">
                  <c:v>50.88</c:v>
                </c:pt>
                <c:pt idx="1">
                  <c:v>50.45</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4"/>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Sheet1!$B$2:$B$8</c:f>
              <c:numCache>
                <c:formatCode>0.0%</c:formatCode>
                <c:ptCount val="7"/>
                <c:pt idx="0">
                  <c:v>4.1500000000000002E-2</c:v>
                </c:pt>
                <c:pt idx="1">
                  <c:v>0</c:v>
                </c:pt>
                <c:pt idx="2">
                  <c:v>4.6100000000000002E-2</c:v>
                </c:pt>
                <c:pt idx="3">
                  <c:v>0.1198</c:v>
                </c:pt>
                <c:pt idx="4">
                  <c:v>0.69589999999999996</c:v>
                </c:pt>
                <c:pt idx="5">
                  <c:v>4.5999999999999999E-3</c:v>
                </c:pt>
                <c:pt idx="6">
                  <c:v>9.2200000000000004E-2</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Latina/o/e/x</c:v>
                </c:pt>
                <c:pt idx="4">
                  <c:v>White</c:v>
                </c:pt>
                <c:pt idx="5">
                  <c:v>Other Race/ Ethnicity</c:v>
                </c:pt>
                <c:pt idx="6">
                  <c:v>Two or More Races/Ethnicities</c:v>
                </c:pt>
              </c:strCache>
            </c:strRef>
          </c:cat>
          <c:val>
            <c:numRef>
              <c:f>Sheet1!$C$2:$C$8</c:f>
              <c:numCache>
                <c:formatCode>0.0%</c:formatCode>
                <c:ptCount val="7"/>
                <c:pt idx="0">
                  <c:v>3.7100000000000001E-2</c:v>
                </c:pt>
                <c:pt idx="1">
                  <c:v>1.1999999999999999E-3</c:v>
                </c:pt>
                <c:pt idx="2">
                  <c:v>0.1007</c:v>
                </c:pt>
                <c:pt idx="3">
                  <c:v>8.1500000000000003E-2</c:v>
                </c:pt>
                <c:pt idx="4">
                  <c:v>0.62070000000000003</c:v>
                </c:pt>
                <c:pt idx="5">
                  <c:v>6.0000000000000001E-3</c:v>
                </c:pt>
                <c:pt idx="6">
                  <c:v>0.15279999999999999</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0.0</c:formatCode>
                <c:ptCount val="4"/>
                <c:pt idx="0">
                  <c:v>47.93</c:v>
                </c:pt>
                <c:pt idx="1">
                  <c:v>47.91</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0.0</c:formatCode>
                <c:ptCount val="4"/>
                <c:pt idx="0">
                  <c:v>50.16</c:v>
                </c:pt>
                <c:pt idx="1">
                  <c:v>49.76</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0.0</c:formatCode>
                <c:ptCount val="4"/>
                <c:pt idx="0">
                  <c:v>49.71</c:v>
                </c:pt>
                <c:pt idx="1">
                  <c:v>49.65</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0.0</c:formatCode>
                <c:ptCount val="4"/>
                <c:pt idx="0">
                  <c:v>50.17</c:v>
                </c:pt>
                <c:pt idx="1">
                  <c:v>51.96</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7978798986333613"/>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Sheet1!$B$2:$B$5</c:f>
              <c:numCache>
                <c:formatCode>0.0</c:formatCode>
                <c:ptCount val="4"/>
                <c:pt idx="0">
                  <c:v>47.87</c:v>
                </c:pt>
                <c:pt idx="1">
                  <c:v>47.83</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Non-binary*</c:v>
                </c:pt>
              </c:strCache>
            </c:strRef>
          </c:cat>
          <c:val>
            <c:numRef>
              <c:f>Sheet1!$C$2:$C$5</c:f>
              <c:numCache>
                <c:formatCode>0.0</c:formatCode>
                <c:ptCount val="4"/>
                <c:pt idx="0">
                  <c:v>50.54</c:v>
                </c:pt>
                <c:pt idx="1">
                  <c:v>48.76</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72"/>
          <c:min val="2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4"/>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solidFill>
                  <a:srgbClr val="EC9687"/>
                </a:solidFill>
                <a:ln>
                  <a:noFill/>
                </a:ln>
                <a:effectLst/>
              </c:spPr>
              <c:txPr>
                <a:bodyPr tIns="0" bIns="0"/>
                <a:lstStyle/>
                <a:p>
                  <a:pPr>
                    <a:defRPr sz="1200" b="1">
                      <a:solidFill>
                        <a:schemeClr val="bg2"/>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CA3E-47C4-BCFD-9565B5F906CA}"/>
                </c:ext>
              </c:extLst>
            </c:dLbl>
            <c:dLbl>
              <c:idx val="1"/>
              <c:numFmt formatCode="0.0%" sourceLinked="0"/>
              <c:spPr>
                <a:solidFill>
                  <a:srgbClr val="637FB4"/>
                </a:solid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CA3E-47C4-BCFD-9565B5F906CA}"/>
                </c:ext>
              </c:extLst>
            </c:dLbl>
            <c:dLbl>
              <c:idx val="2"/>
              <c:numFmt formatCode="0.0%" sourceLinked="0"/>
              <c:spPr>
                <a:solidFill>
                  <a:srgbClr val="EC9687"/>
                </a:solidFill>
                <a:ln>
                  <a:noFill/>
                </a:ln>
                <a:effectLst/>
              </c:spPr>
              <c:txPr>
                <a:bodyPr tIns="0" bIns="0"/>
                <a:lstStyle/>
                <a:p>
                  <a:pPr>
                    <a:defRPr sz="1200" b="1">
                      <a:solidFill>
                        <a:schemeClr val="bg2"/>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CA3E-47C4-BCFD-9565B5F906CA}"/>
                </c:ext>
              </c:extLst>
            </c:dLbl>
            <c:dLbl>
              <c:idx val="3"/>
              <c:numFmt formatCode="0.0%" sourceLinked="0"/>
              <c:spPr>
                <a:solidFill>
                  <a:srgbClr val="637FB4"/>
                </a:solid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CA3E-47C4-BCFD-9565B5F906CA}"/>
                </c:ext>
              </c:extLst>
            </c:dLbl>
            <c:numFmt formatCode="0.0%" sourceLinked="0"/>
            <c:spPr>
              <a:noFill/>
              <a:ln>
                <a:noFill/>
              </a:ln>
              <a:effectLst/>
            </c:spPr>
            <c:txPr>
              <a:bodyPr tIns="0" bIns="0"/>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0.64649999999999996</c:v>
                </c:pt>
                <c:pt idx="1">
                  <c:v>0.48670000000000002</c:v>
                </c:pt>
                <c:pt idx="2">
                  <c:v>0.37330000000000002</c:v>
                </c:pt>
                <c:pt idx="3">
                  <c:v>0.42120000000000002</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dLbl>
              <c:idx val="0"/>
              <c:numFmt formatCode="0.0%" sourceLinked="0"/>
              <c:spPr>
                <a:solidFill>
                  <a:srgbClr val="E74C39"/>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CA3E-47C4-BCFD-9565B5F906CA}"/>
                </c:ext>
              </c:extLst>
            </c:dLbl>
            <c:dLbl>
              <c:idx val="1"/>
              <c:numFmt formatCode="0.0%" sourceLinked="0"/>
              <c:spPr>
                <a:solidFill>
                  <a:srgbClr val="202945"/>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CA3E-47C4-BCFD-9565B5F906CA}"/>
                </c:ext>
              </c:extLst>
            </c:dLbl>
            <c:dLbl>
              <c:idx val="2"/>
              <c:numFmt formatCode="0.0%" sourceLinked="0"/>
              <c:spPr>
                <a:solidFill>
                  <a:srgbClr val="E74C39"/>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CA3E-47C4-BCFD-9565B5F906CA}"/>
                </c:ext>
              </c:extLst>
            </c:dLbl>
            <c:dLbl>
              <c:idx val="3"/>
              <c:numFmt formatCode="0.0%" sourceLinked="0"/>
              <c:spPr>
                <a:solidFill>
                  <a:srgbClr val="202945"/>
                </a:solid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CA3E-47C4-BCFD-9565B5F906CA}"/>
                </c:ext>
              </c:extLst>
            </c:dLbl>
            <c:numFmt formatCode="0.0%" sourceLinked="0"/>
            <c:spPr>
              <a:noFill/>
              <a:ln>
                <a:noFill/>
              </a:ln>
              <a:effectLst/>
            </c:spPr>
            <c:txPr>
              <a:bodyPr tIns="0" bIns="0"/>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0.26979999999999998</c:v>
                </c:pt>
                <c:pt idx="1">
                  <c:v>0.43280000000000002</c:v>
                </c:pt>
                <c:pt idx="2">
                  <c:v>6.9099999999999995E-2</c:v>
                </c:pt>
                <c:pt idx="3">
                  <c:v>0.15570000000000001</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Sheet1!$B$2:$B$7</c:f>
              <c:numCache>
                <c:formatCode>0.00%</c:formatCode>
                <c:ptCount val="6"/>
                <c:pt idx="0">
                  <c:v>0.50460000000000005</c:v>
                </c:pt>
                <c:pt idx="1">
                  <c:v>0.29820000000000002</c:v>
                </c:pt>
                <c:pt idx="2">
                  <c:v>8.72E-2</c:v>
                </c:pt>
                <c:pt idx="3">
                  <c:v>7.8E-2</c:v>
                </c:pt>
                <c:pt idx="4">
                  <c:v>2.29E-2</c:v>
                </c:pt>
                <c:pt idx="5">
                  <c:v>9.1999999999999998E-3</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Sheet1!$C$2:$C$7</c:f>
              <c:numCache>
                <c:formatCode>0.00%</c:formatCode>
                <c:ptCount val="6"/>
                <c:pt idx="0">
                  <c:v>0.32200000000000001</c:v>
                </c:pt>
                <c:pt idx="1">
                  <c:v>0.24740000000000001</c:v>
                </c:pt>
                <c:pt idx="2">
                  <c:v>0.15790000000000001</c:v>
                </c:pt>
                <c:pt idx="3">
                  <c:v>0.1246</c:v>
                </c:pt>
                <c:pt idx="4">
                  <c:v>8.2699999999999996E-2</c:v>
                </c:pt>
                <c:pt idx="5">
                  <c:v>6.54E-2</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9"/>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lrMapOvr bg1="dk2" tx1="lt1" bg2="dk1" tx2="lt2" accent1="accent1" accent2="accent2" accent3="accent3" accent4="accent4" accent5="accent5" accent6="accent6" hlink="hlink" folHlink="folHlink"/>
  <c:chart>
    <c:autoTitleDeleted val="1"/>
    <c:plotArea>
      <c:layout>
        <c:manualLayout>
          <c:layoutTarget val="inner"/>
          <c:xMode val="edge"/>
          <c:yMode val="edge"/>
          <c:x val="6.3578213697125074E-2"/>
          <c:y val="2.87907067172159E-2"/>
          <c:w val="0.93642178630287498"/>
          <c:h val="0.76942055316085856"/>
        </c:manualLayout>
      </c:layout>
      <c:barChart>
        <c:barDir val="col"/>
        <c:grouping val="clustered"/>
        <c:varyColors val="0"/>
        <c:ser>
          <c:idx val="1"/>
          <c:order val="0"/>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vertOverflow="overflow" horzOverflow="overflow" anchor="ctr" anchorCtr="1">
                <a:noAutofit/>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0.13300000000000001</c:v>
                </c:pt>
                <c:pt idx="1">
                  <c:v>4.4299999999999999E-2</c:v>
                </c:pt>
                <c:pt idx="2">
                  <c:v>0.25230000000000002</c:v>
                </c:pt>
                <c:pt idx="3">
                  <c:v>0.1636</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noMultiLvlLbl val="0"/>
      </c:catAx>
      <c:valAx>
        <c:axId val="97745088"/>
        <c:scaling>
          <c:orientation val="minMax"/>
          <c:max val="0.55000000000000004"/>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4600943050723307"/>
          <c:h val="6.3506758318790907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nchor="ctr" anchorCtr="0"/>
    <a:lstStyle/>
    <a:p>
      <a:pPr>
        <a:defRPr sz="1800"/>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0.24879999999999999</c:v>
                </c:pt>
                <c:pt idx="1">
                  <c:v>0.11219999999999999</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0.1711</c:v>
                </c:pt>
                <c:pt idx="1">
                  <c:v>0.1139</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PowerPoint]Sheet1!PivotTable1</c:name>
    <c:fmtId val="-1"/>
  </c:pivotSource>
  <c:chart>
    <c:autoTitleDeleted val="1"/>
    <c:plotArea>
      <c:layout/>
      <c:barChart>
        <c:barDir val="col"/>
        <c:grouping val="clustered"/>
        <c:varyColors val="0"/>
        <c:ser>
          <c:idx val="0"/>
          <c:order val="0"/>
          <c:tx>
            <c:strRef>
              <c:f>Sheet1!$B$10</c:f>
              <c:strCache>
                <c:ptCount val="1"/>
                <c:pt idx="0">
                  <c:v>Your Institution</c:v>
                </c:pt>
              </c:strCache>
            </c:strRef>
          </c:tx>
          <c:invertIfNegative val="0"/>
          <c:dLbls>
            <c:numFmt formatCode="0.0%" sourceLinked="0"/>
            <c:spPr>
              <a:noFill/>
              <a:ln>
                <a:noFill/>
              </a:ln>
              <a:effectLst/>
            </c:spPr>
            <c:txPr>
              <a:bodyPr wrap="square" lIns="38100" tIns="19050" rIns="38100" bIns="19050" anchor="ctr" anchorCtr="0">
                <a:spAutoFit/>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Sheet1!$B$11:$B$16</c:f>
              <c:numCache>
                <c:formatCode>General</c:formatCode>
                <c:ptCount val="5"/>
                <c:pt idx="0">
                  <c:v>5.5800000000000002E-2</c:v>
                </c:pt>
                <c:pt idx="1">
                  <c:v>0.90229999999999999</c:v>
                </c:pt>
                <c:pt idx="2">
                  <c:v>1.8599999999999998E-2</c:v>
                </c:pt>
                <c:pt idx="3">
                  <c:v>0</c:v>
                </c:pt>
                <c:pt idx="4">
                  <c:v>2.3300000000000001E-2</c:v>
                </c:pt>
              </c:numCache>
            </c:numRef>
          </c:val>
          <c:extLst>
            <c:ext xmlns:c16="http://schemas.microsoft.com/office/drawing/2014/chart" uri="{C3380CC4-5D6E-409C-BE32-E72D297353CC}">
              <c16:uniqueId val="{00000002-9A7E-477E-BC31-B2084FE4A311}"/>
            </c:ext>
          </c:extLst>
        </c:ser>
        <c:ser>
          <c:idx val="1"/>
          <c:order val="1"/>
          <c:tx>
            <c:strRef>
              <c:f>Sheet1!$C$10</c:f>
              <c:strCache>
                <c:ptCount val="1"/>
                <c:pt idx="0">
                  <c:v>Comparison Group</c:v>
                </c:pt>
              </c:strCache>
            </c:strRef>
          </c:tx>
          <c:spPr>
            <a:solidFill>
              <a:schemeClr val="bg2"/>
            </a:solidFill>
          </c:spPr>
          <c:invertIfNegative val="0"/>
          <c:dLbls>
            <c:numFmt formatCode="0.0%" sourceLinked="0"/>
            <c:spPr>
              <a:noFill/>
              <a:ln>
                <a:noFill/>
              </a:ln>
              <a:effectLst/>
            </c:spPr>
            <c:txPr>
              <a:bodyPr wrap="square" lIns="38100" tIns="19050" rIns="38100" bIns="19050" anchor="ctr">
                <a:spAutoFit/>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 years</c:v>
                </c:pt>
                <c:pt idx="2">
                  <c:v>5 years</c:v>
                </c:pt>
                <c:pt idx="3">
                  <c:v>6 or more years</c:v>
                </c:pt>
                <c:pt idx="4">
                  <c:v>Do not plan to graduate from this college</c:v>
                </c:pt>
              </c:strCache>
            </c:strRef>
          </c:cat>
          <c:val>
            <c:numRef>
              <c:f>Sheet1!$C$11:$C$16</c:f>
              <c:numCache>
                <c:formatCode>General</c:formatCode>
                <c:ptCount val="5"/>
                <c:pt idx="0">
                  <c:v>3.5500000000000004E-2</c:v>
                </c:pt>
                <c:pt idx="1">
                  <c:v>0.93400000000000005</c:v>
                </c:pt>
                <c:pt idx="2">
                  <c:v>2.0500000000000001E-2</c:v>
                </c:pt>
                <c:pt idx="3">
                  <c:v>2.5000000000000001E-3</c:v>
                </c:pt>
                <c:pt idx="4">
                  <c:v>7.4999999999999997E-3</c:v>
                </c:pt>
              </c:numCache>
            </c:numRef>
          </c:val>
          <c:extLst>
            <c:ext xmlns:c16="http://schemas.microsoft.com/office/drawing/2014/chart" uri="{C3380CC4-5D6E-409C-BE32-E72D297353CC}">
              <c16:uniqueId val="{00000003-9A7E-477E-BC31-B2084FE4A311}"/>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0"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356635855300698"/>
          <c:h val="4.6775267222032027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4.5999999999999999E-3</c:v>
                </c:pt>
                <c:pt idx="1">
                  <c:v>4.5999999999999999E-3</c:v>
                </c:pt>
                <c:pt idx="2">
                  <c:v>1.38E-2</c:v>
                </c:pt>
                <c:pt idx="3">
                  <c:v>0.39629999999999999</c:v>
                </c:pt>
                <c:pt idx="4">
                  <c:v>0.31340000000000001</c:v>
                </c:pt>
                <c:pt idx="5">
                  <c:v>8.7599999999999997E-2</c:v>
                </c:pt>
                <c:pt idx="6">
                  <c:v>0.106</c:v>
                </c:pt>
                <c:pt idx="7">
                  <c:v>5.0700000000000002E-2</c:v>
                </c:pt>
                <c:pt idx="8">
                  <c:v>1.84E-2</c:v>
                </c:pt>
                <c:pt idx="9">
                  <c:v>4.5999999999999999E-3</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3.7000000000000002E-3</c:v>
                </c:pt>
                <c:pt idx="1">
                  <c:v>5.9999999999999995E-4</c:v>
                </c:pt>
                <c:pt idx="2">
                  <c:v>6.1999999999999998E-3</c:v>
                </c:pt>
                <c:pt idx="3">
                  <c:v>0.24859999999999999</c:v>
                </c:pt>
                <c:pt idx="4">
                  <c:v>0.37909999999999999</c:v>
                </c:pt>
                <c:pt idx="5">
                  <c:v>7.7299999999999994E-2</c:v>
                </c:pt>
                <c:pt idx="6">
                  <c:v>0.1033</c:v>
                </c:pt>
                <c:pt idx="7">
                  <c:v>0.1484</c:v>
                </c:pt>
                <c:pt idx="8">
                  <c:v>2.41E-2</c:v>
                </c:pt>
                <c:pt idx="9">
                  <c:v>8.6999999999999994E-3</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nchor="ctr" anchorCtr="1"/>
          <a:lstStyle/>
          <a:p>
            <a:pPr>
              <a:defRPr sz="12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421E-435C-A1A0-BF025BAF9D71}"/>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421E-435C-A1A0-BF025BAF9D71}"/>
                </c:ext>
              </c:extLst>
            </c:dLbl>
            <c:dLbl>
              <c:idx val="4"/>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0.4829</c:v>
                </c:pt>
                <c:pt idx="1">
                  <c:v>0.46429999999999999</c:v>
                </c:pt>
                <c:pt idx="2">
                  <c:v>0.4118</c:v>
                </c:pt>
                <c:pt idx="3">
                  <c:v>0.311</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421E-435C-A1A0-BF025BAF9D71}"/>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421E-435C-A1A0-BF025BAF9D71}"/>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421E-435C-A1A0-BF025BAF9D71}"/>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421E-435C-A1A0-BF025BAF9D71}"/>
                </c:ext>
              </c:extLst>
            </c:dLbl>
            <c:numFmt formatCode="0.0%" sourceLinked="0"/>
            <c:spPr>
              <a:no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0.28289999999999998</c:v>
                </c:pt>
                <c:pt idx="1">
                  <c:v>0.36330000000000001</c:v>
                </c:pt>
                <c:pt idx="2">
                  <c:v>0.40689999999999998</c:v>
                </c:pt>
                <c:pt idx="3">
                  <c:v>0.59699999999999998</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B8FA-411D-B1EF-CAC36B7CE6F6}"/>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B8FA-411D-B1EF-CAC36B7CE6F6}"/>
                </c:ext>
              </c:extLst>
            </c:dLbl>
            <c:dLbl>
              <c:idx val="4"/>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B8FA-411D-B1EF-CAC36B7CE6F6}"/>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0.39219999999999999</c:v>
                </c:pt>
                <c:pt idx="1">
                  <c:v>0.32740000000000002</c:v>
                </c:pt>
                <c:pt idx="2">
                  <c:v>0.18229999999999999</c:v>
                </c:pt>
                <c:pt idx="3">
                  <c:v>0.1454</c:v>
                </c:pt>
                <c:pt idx="4">
                  <c:v>0.53200000000000003</c:v>
                </c:pt>
                <c:pt idx="5">
                  <c:v>0.435</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B8FA-411D-B1EF-CAC36B7CE6F6}"/>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B8FA-411D-B1EF-CAC36B7CE6F6}"/>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B8FA-411D-B1EF-CAC36B7CE6F6}"/>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B8FA-411D-B1EF-CAC36B7CE6F6}"/>
                </c:ext>
              </c:extLst>
            </c:dLbl>
            <c:dLbl>
              <c:idx val="4"/>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B8FA-411D-B1EF-CAC36B7CE6F6}"/>
                </c:ext>
              </c:extLst>
            </c:dLbl>
            <c:dLbl>
              <c:idx val="5"/>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B8FA-411D-B1EF-CAC36B7CE6F6}"/>
                </c:ext>
              </c:extLst>
            </c:dLbl>
            <c:numFmt formatCode="0.0%" sourceLinked="0"/>
            <c:spPr>
              <a:no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0.29899999999999999</c:v>
                </c:pt>
                <c:pt idx="1">
                  <c:v>0.4869</c:v>
                </c:pt>
                <c:pt idx="2">
                  <c:v>1.4800000000000001E-2</c:v>
                </c:pt>
                <c:pt idx="3">
                  <c:v>1.26E-2</c:v>
                </c:pt>
                <c:pt idx="4">
                  <c:v>0.1232</c:v>
                </c:pt>
                <c:pt idx="5">
                  <c:v>0.33639999999999998</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73E-4F58-9C42-C5E9C98F263F}"/>
                </c:ext>
              </c:extLst>
            </c:dLbl>
            <c:dLbl>
              <c:idx val="2"/>
              <c:numFmt formatCode="0.0%" sourceLinked="0"/>
              <c:spPr>
                <a:noFill/>
                <a:ln>
                  <a:noFill/>
                </a:ln>
                <a:effectLst/>
              </c:spPr>
              <c:txPr>
                <a:bodyPr tIns="0" bIns="0"/>
                <a:lstStyle/>
                <a:p>
                  <a:pPr>
                    <a:defRPr sz="1200" b="1">
                      <a:solidFill>
                        <a:schemeClr val="bg2"/>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D73E-4F58-9C42-C5E9C98F263F}"/>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0.31530000000000002</c:v>
                </c:pt>
                <c:pt idx="1">
                  <c:v>0.16769999999999999</c:v>
                </c:pt>
                <c:pt idx="2">
                  <c:v>0.22550000000000001</c:v>
                </c:pt>
                <c:pt idx="3">
                  <c:v>0.32129999999999997</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D73E-4F58-9C42-C5E9C98F263F}"/>
                </c:ext>
              </c:extLst>
            </c:dLbl>
            <c:dLbl>
              <c:idx val="1"/>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D73E-4F58-9C42-C5E9C98F263F}"/>
                </c:ext>
              </c:extLst>
            </c:dLbl>
            <c:dLbl>
              <c:idx val="2"/>
              <c:numFmt formatCode="0.0%" sourceLinked="0"/>
              <c:spPr>
                <a:solidFill>
                  <a:schemeClr val="accent1"/>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D73E-4F58-9C42-C5E9C98F263F}"/>
                </c:ext>
              </c:extLst>
            </c:dLbl>
            <c:dLbl>
              <c:idx val="3"/>
              <c:numFmt formatCode="0.0%" sourceLinked="0"/>
              <c:spPr>
                <a:solidFill>
                  <a:schemeClr val="bg2"/>
                </a:solidFill>
                <a:ln>
                  <a:noFill/>
                </a:ln>
                <a:effectLst/>
              </c:spPr>
              <c:txPr>
                <a:bodyPr tIns="0" bIns="0"/>
                <a:lstStyle/>
                <a:p>
                  <a:pPr>
                    <a:defRPr sz="1200" b="1">
                      <a:solidFill>
                        <a:schemeClr val="tx1"/>
                      </a:solidFill>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D73E-4F58-9C42-C5E9C98F263F}"/>
                </c:ext>
              </c:extLst>
            </c:dLbl>
            <c:numFmt formatCode="0.0%" sourceLinked="0"/>
            <c:spPr>
              <a:noFill/>
              <a:ln>
                <a:noFill/>
              </a:ln>
              <a:effectLst/>
            </c:spPr>
            <c:txPr>
              <a:bodyPr tIns="0" bIns="0"/>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0.52710000000000001</c:v>
                </c:pt>
                <c:pt idx="1">
                  <c:v>0.69820000000000004</c:v>
                </c:pt>
                <c:pt idx="2">
                  <c:v>1.47E-2</c:v>
                </c:pt>
                <c:pt idx="3">
                  <c:v>9.2799999999999994E-2</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no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0.41949999999999998</c:v>
                </c:pt>
                <c:pt idx="1">
                  <c:v>0.35809999999999997</c:v>
                </c:pt>
                <c:pt idx="2">
                  <c:v>0.43140000000000001</c:v>
                </c:pt>
                <c:pt idx="3">
                  <c:v>0.34499999999999997</c:v>
                </c:pt>
                <c:pt idx="4">
                  <c:v>0.41499999999999998</c:v>
                </c:pt>
                <c:pt idx="5">
                  <c:v>0.37240000000000001</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0.54630000000000001</c:v>
                </c:pt>
                <c:pt idx="1">
                  <c:v>0.61299999999999999</c:v>
                </c:pt>
                <c:pt idx="2">
                  <c:v>0.54410000000000003</c:v>
                </c:pt>
                <c:pt idx="3">
                  <c:v>0.61719999999999997</c:v>
                </c:pt>
                <c:pt idx="4">
                  <c:v>0.51500000000000001</c:v>
                </c:pt>
                <c:pt idx="5">
                  <c:v>0.52580000000000005</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spPr>
            <a:ln>
              <a:solidFill>
                <a:schemeClr val="accent3"/>
              </a:solidFill>
            </a:ln>
          </c:spPr>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no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0.37559999999999999</c:v>
                </c:pt>
                <c:pt idx="1">
                  <c:v>0.33069999999999999</c:v>
                </c:pt>
                <c:pt idx="2">
                  <c:v>0.35639999999999999</c:v>
                </c:pt>
                <c:pt idx="3">
                  <c:v>0.3453</c:v>
                </c:pt>
                <c:pt idx="4">
                  <c:v>0.44829999999999998</c:v>
                </c:pt>
                <c:pt idx="5">
                  <c:v>0.42209999999999998</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0.47320000000000001</c:v>
                </c:pt>
                <c:pt idx="1">
                  <c:v>0.55469999999999997</c:v>
                </c:pt>
                <c:pt idx="2">
                  <c:v>0.56440000000000001</c:v>
                </c:pt>
                <c:pt idx="3">
                  <c:v>0.4652</c:v>
                </c:pt>
                <c:pt idx="4">
                  <c:v>0.4138</c:v>
                </c:pt>
                <c:pt idx="5">
                  <c:v>0.44519999999999998</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2.2800000000000001E-2</c:v>
                </c:pt>
                <c:pt idx="1">
                  <c:v>1.37E-2</c:v>
                </c:pt>
                <c:pt idx="2">
                  <c:v>0.22370000000000001</c:v>
                </c:pt>
                <c:pt idx="3">
                  <c:v>0.2329</c:v>
                </c:pt>
                <c:pt idx="4">
                  <c:v>0.3014</c:v>
                </c:pt>
                <c:pt idx="5">
                  <c:v>0.20549999999999999</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2.1899999999999999E-2</c:v>
                </c:pt>
                <c:pt idx="1">
                  <c:v>1.83E-2</c:v>
                </c:pt>
                <c:pt idx="2">
                  <c:v>8.09E-2</c:v>
                </c:pt>
                <c:pt idx="3">
                  <c:v>0.1158</c:v>
                </c:pt>
                <c:pt idx="4">
                  <c:v>0.43059999999999998</c:v>
                </c:pt>
                <c:pt idx="5">
                  <c:v>0.33250000000000002</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0.1239</c:v>
                </c:pt>
                <c:pt idx="1">
                  <c:v>7.3400000000000007E-2</c:v>
                </c:pt>
                <c:pt idx="2">
                  <c:v>0.1147</c:v>
                </c:pt>
                <c:pt idx="3">
                  <c:v>0.12839999999999999</c:v>
                </c:pt>
                <c:pt idx="4">
                  <c:v>0.1147</c:v>
                </c:pt>
                <c:pt idx="5">
                  <c:v>8.72E-2</c:v>
                </c:pt>
                <c:pt idx="6">
                  <c:v>5.96E-2</c:v>
                </c:pt>
                <c:pt idx="7">
                  <c:v>0.15140000000000001</c:v>
                </c:pt>
                <c:pt idx="8">
                  <c:v>7.8E-2</c:v>
                </c:pt>
                <c:pt idx="9" formatCode="General">
                  <c:v>6.88E-2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9.3700000000000006E-2</c:v>
                </c:pt>
                <c:pt idx="1">
                  <c:v>4.2700000000000002E-2</c:v>
                </c:pt>
                <c:pt idx="2">
                  <c:v>4.2099999999999999E-2</c:v>
                </c:pt>
                <c:pt idx="3">
                  <c:v>6.9400000000000003E-2</c:v>
                </c:pt>
                <c:pt idx="4">
                  <c:v>7.0499999999999993E-2</c:v>
                </c:pt>
                <c:pt idx="5">
                  <c:v>8.4199999999999997E-2</c:v>
                </c:pt>
                <c:pt idx="6">
                  <c:v>7.4099999999999999E-2</c:v>
                </c:pt>
                <c:pt idx="7">
                  <c:v>0.13689999999999999</c:v>
                </c:pt>
                <c:pt idx="8">
                  <c:v>0.12740000000000001</c:v>
                </c:pt>
                <c:pt idx="9" formatCode="General">
                  <c:v>0.25900000000000001</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spPr>
                <a:solidFill>
                  <a:srgbClr val="F3A59B"/>
                </a:solidFill>
                <a:ln>
                  <a:noFill/>
                </a:ln>
                <a:effectLst/>
              </c:spPr>
              <c:txPr>
                <a:bodyPr vertOverflow="overflow" horzOverflow="overflow" wrap="none" lIns="0" tIns="0" rIns="0" bIns="0" anchor="ctr">
                  <a:spAutoFit/>
                </a:bodyPr>
                <a:lstStyle/>
                <a:p>
                  <a:pPr>
                    <a:defRPr b="1" i="0" baseline="0">
                      <a:solidFill>
                        <a:schemeClr val="bg1"/>
                      </a:solidFill>
                    </a:defRPr>
                  </a:pPr>
                  <a:endParaRPr lang="en-US"/>
                </a:p>
              </c:txPr>
              <c:dLblPos val="bestFi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9C-4578-9C95-7C9AEE355AEF}"/>
                </c:ext>
              </c:extLst>
            </c:dLbl>
            <c:dLbl>
              <c:idx val="1"/>
              <c:spPr>
                <a:solidFill>
                  <a:srgbClr val="E04E38"/>
                </a:solidFill>
                <a:ln>
                  <a:noFill/>
                </a:ln>
                <a:effectLst/>
              </c:spPr>
              <c:txPr>
                <a:bodyPr vertOverflow="overflow" horzOverflow="overflow" wrap="none" lIns="0" tIns="0" rIns="0" bIns="0" anchor="ctr">
                  <a:spAutoFit/>
                </a:bodyPr>
                <a:lstStyle/>
                <a:p>
                  <a:pPr>
                    <a:defRPr b="1" i="0" baseline="0">
                      <a:solidFill>
                        <a:schemeClr val="tx1"/>
                      </a:solidFill>
                    </a:defRPr>
                  </a:pPr>
                  <a:endParaRPr lang="en-US"/>
                </a:p>
              </c:txPr>
              <c:dLblPos val="bestFi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9C-4578-9C95-7C9AEE355AEF}"/>
                </c:ext>
              </c:extLst>
            </c:dLbl>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0.0%</c:formatCode>
                <c:ptCount val="2"/>
                <c:pt idx="0">
                  <c:v>0.86760000000000004</c:v>
                </c:pt>
                <c:pt idx="1">
                  <c:v>0.13239999999999999</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1"/>
        </c:dLbls>
        <c:firstSliceAng val="34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manualLayout>
          <c:xMode val="edge"/>
          <c:yMode val="edge"/>
          <c:x val="0.33240381537673641"/>
          <c:y val="0.876626841159724"/>
          <c:w val="0.29454196274246203"/>
          <c:h val="0.11214682398467343"/>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0.67730000000000001</c:v>
                </c:pt>
                <c:pt idx="1">
                  <c:v>0.20910000000000001</c:v>
                </c:pt>
                <c:pt idx="2">
                  <c:v>8.1799999999999998E-2</c:v>
                </c:pt>
                <c:pt idx="3">
                  <c:v>3.1800000000000002E-2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0.55810000000000004</c:v>
                </c:pt>
                <c:pt idx="1">
                  <c:v>0.25059999999999999</c:v>
                </c:pt>
                <c:pt idx="2">
                  <c:v>0.10780000000000001</c:v>
                </c:pt>
                <c:pt idx="3">
                  <c:v>8.3500000000000005E-2</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0798-47D8-9E05-7968D12F367C}"/>
                </c:ext>
              </c:extLst>
            </c:dLbl>
            <c:dLbl>
              <c:idx val="1"/>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0798-47D8-9E05-7968D12F367C}"/>
                </c:ext>
              </c:extLst>
            </c:dLbl>
            <c:dLbl>
              <c:idx val="2"/>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0798-47D8-9E05-7968D12F367C}"/>
                </c:ext>
              </c:extLst>
            </c:dLbl>
            <c:dLbl>
              <c:idx val="3"/>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0798-47D8-9E05-7968D12F367C}"/>
                </c:ext>
              </c:extLst>
            </c:dLbl>
            <c:dLbl>
              <c:idx val="4"/>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0798-47D8-9E05-7968D12F367C}"/>
                </c:ext>
              </c:extLst>
            </c:dLbl>
            <c:dLbl>
              <c:idx val="5"/>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0798-47D8-9E05-7968D12F367C}"/>
                </c:ext>
              </c:extLst>
            </c:dLbl>
            <c:dLbl>
              <c:idx val="6"/>
              <c:numFmt formatCode="0.0%" sourceLinked="0"/>
              <c:spPr>
                <a:solidFill>
                  <a:schemeClr val="accent1">
                    <a:lumMod val="60000"/>
                    <a:lumOff val="40000"/>
                  </a:schemeClr>
                </a:solidFill>
                <a:ln>
                  <a:noFill/>
                </a:ln>
                <a:effectLst/>
              </c:spPr>
              <c:txPr>
                <a:bodyPr tIns="0" bIns="0"/>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0798-47D8-9E05-7968D12F367C}"/>
                </c:ext>
              </c:extLst>
            </c:dLbl>
            <c:dLbl>
              <c:idx val="7"/>
              <c:numFmt formatCode="0.0%" sourceLinked="0"/>
              <c:spPr>
                <a:solidFill>
                  <a:schemeClr val="bg1">
                    <a:lumMod val="50000"/>
                    <a:lumOff val="50000"/>
                  </a:schemeClr>
                </a:solidFill>
                <a:ln>
                  <a:noFill/>
                </a:ln>
                <a:effectLst/>
              </c:spPr>
              <c:txPr>
                <a:bodyPr tIns="0" bIns="0"/>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0798-47D8-9E05-7968D12F367C}"/>
                </c:ext>
              </c:extLst>
            </c:dLbl>
            <c:numFmt formatCode="0.0%" sourceLinked="0"/>
            <c:spPr>
              <a:noFill/>
              <a:ln>
                <a:noFill/>
              </a:ln>
              <a:effectLst/>
            </c:spPr>
            <c:txPr>
              <a:bodyPr tIns="0" bIns="0"/>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0.14949999999999999</c:v>
                </c:pt>
                <c:pt idx="1">
                  <c:v>0.17949999999999999</c:v>
                </c:pt>
                <c:pt idx="2">
                  <c:v>0.40849999999999997</c:v>
                </c:pt>
                <c:pt idx="3">
                  <c:v>0.23710000000000001</c:v>
                </c:pt>
                <c:pt idx="4">
                  <c:v>0.47199999999999998</c:v>
                </c:pt>
                <c:pt idx="5">
                  <c:v>0.41170000000000001</c:v>
                </c:pt>
                <c:pt idx="6">
                  <c:v>0.14949999999999999</c:v>
                </c:pt>
                <c:pt idx="7">
                  <c:v>0.25879999999999997</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dLbl>
              <c:idx val="0"/>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0798-47D8-9E05-7968D12F367C}"/>
                </c:ext>
              </c:extLst>
            </c:dLbl>
            <c:dLbl>
              <c:idx val="1"/>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0798-47D8-9E05-7968D12F367C}"/>
                </c:ext>
              </c:extLst>
            </c:dLbl>
            <c:dLbl>
              <c:idx val="2"/>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6-0798-47D8-9E05-7968D12F367C}"/>
                </c:ext>
              </c:extLst>
            </c:dLbl>
            <c:dLbl>
              <c:idx val="3"/>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8-0798-47D8-9E05-7968D12F367C}"/>
                </c:ext>
              </c:extLst>
            </c:dLbl>
            <c:dLbl>
              <c:idx val="4"/>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A-0798-47D8-9E05-7968D12F367C}"/>
                </c:ext>
              </c:extLst>
            </c:dLbl>
            <c:dLbl>
              <c:idx val="5"/>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C-0798-47D8-9E05-7968D12F367C}"/>
                </c:ext>
              </c:extLst>
            </c:dLbl>
            <c:dLbl>
              <c:idx val="6"/>
              <c:numFmt formatCode="0.0%" sourceLinked="0"/>
              <c:spPr>
                <a:solidFill>
                  <a:schemeClr val="accent1"/>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E-0798-47D8-9E05-7968D12F367C}"/>
                </c:ext>
              </c:extLst>
            </c:dLbl>
            <c:dLbl>
              <c:idx val="7"/>
              <c:numFmt formatCode="0.0%" sourceLinked="0"/>
              <c:spPr>
                <a:solidFill>
                  <a:schemeClr val="bg2"/>
                </a:solid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20-0798-47D8-9E05-7968D12F367C}"/>
                </c:ext>
              </c:extLst>
            </c:dLbl>
            <c:numFmt formatCode="0.0%" sourceLinked="0"/>
            <c:spPr>
              <a:noFill/>
              <a:ln>
                <a:noFill/>
              </a:ln>
              <a:effectLst/>
            </c:spPr>
            <c:txPr>
              <a:bodyPr tIns="0" bIns="0"/>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0.82709999999999995</c:v>
                </c:pt>
                <c:pt idx="1">
                  <c:v>0.78010000000000002</c:v>
                </c:pt>
                <c:pt idx="2">
                  <c:v>0.57279999999999998</c:v>
                </c:pt>
                <c:pt idx="3">
                  <c:v>0.74239999999999995</c:v>
                </c:pt>
                <c:pt idx="4">
                  <c:v>0.35510000000000003</c:v>
                </c:pt>
                <c:pt idx="5">
                  <c:v>0.45340000000000003</c:v>
                </c:pt>
                <c:pt idx="6">
                  <c:v>0.80840000000000001</c:v>
                </c:pt>
                <c:pt idx="7">
                  <c:v>0.68530000000000002</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a study abroad program</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Vote in a local, state, or national election</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protests or demonstrations</a:t>
          </a:r>
        </a:p>
      </cdr:txBody>
    </cdr:sp>
  </cdr:relSizeAnchor>
</c:userShapes>
</file>

<file path=ppt/drawings/drawing12.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The admissions staff responded to my questions in a timely manner</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The communications I received from the institution regarding enrollment were clear</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Financial aid office staff explained the details of my financial package</a:t>
          </a:r>
        </a:p>
      </cdr:txBody>
    </cdr:sp>
  </cdr:relSizeAnchor>
</c:userShapes>
</file>

<file path=ppt/drawings/drawing13.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am pleased with how my on-campus housing arrangements worked out</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My academic advisor has helped me choose my classes</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Orientation for new students has made me feel connected to the institution</a:t>
          </a: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learn more about things that interest me</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get training for a specific career</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prepare myself for graduate or professional school</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please my family</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0"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0.07178</cdr:x>
      <cdr:y>0.83929</cdr:y>
    </cdr:from>
    <cdr:to>
      <cdr:x>0.27678</cdr:x>
      <cdr:y>1</cdr:y>
    </cdr:to>
    <cdr:sp macro="" textlink="">
      <cdr:nvSpPr>
        <cdr:cNvPr id="2" name="TextBox 1"/>
        <cdr:cNvSpPr txBox="1"/>
      </cdr:nvSpPr>
      <cdr:spPr>
        <a:xfrm xmlns:a="http://schemas.openxmlformats.org/drawingml/2006/main">
          <a:off x="627682" y="3901188"/>
          <a:ext cx="1792738" cy="74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A visit to this 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0.69749</cdr:x>
      <cdr:y>0.12013</cdr:y>
    </cdr:from>
    <cdr:to>
      <cdr:x>0.99922</cdr:x>
      <cdr:y>0.95959</cdr:y>
    </cdr:to>
    <cdr:sp macro="" textlink="">
      <cdr:nvSpPr>
        <cdr:cNvPr id="2" name="TextBox 1"/>
        <cdr:cNvSpPr txBox="1"/>
      </cdr:nvSpPr>
      <cdr:spPr>
        <a:xfrm xmlns:a="http://schemas.openxmlformats.org/drawingml/2006/main">
          <a:off x="6165273" y="539303"/>
          <a:ext cx="2667000" cy="37687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Demonstrated for a cause (e.g., boycott, rally, protest)</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my opinion about a cause (e.g., blog, email, petition)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affairs</a:t>
          </a:r>
        </a:p>
      </cdr:txBody>
    </cdr:sp>
  </cdr:relSizeAnchor>
</c:userShapes>
</file>

<file path=ppt/drawings/drawing8.xml><?xml version="1.0" encoding="utf-8"?>
<c:userShapes xmlns:c="http://schemas.openxmlformats.org/drawingml/2006/chart">
  <cdr:relSizeAnchor xmlns:cdr="http://schemas.openxmlformats.org/drawingml/2006/chartDrawing">
    <cdr:from>
      <cdr:x>0.53266</cdr:x>
      <cdr:y>0.024</cdr:y>
    </cdr:from>
    <cdr:to>
      <cdr:x>0.53266</cdr:x>
      <cdr:y>0.79776</cdr:y>
    </cdr:to>
    <cdr:cxnSp macro="">
      <cdr:nvCxnSpPr>
        <cdr:cNvPr id="3" name="Straight Connector 2">
          <a:extLst xmlns:a="http://schemas.openxmlformats.org/drawingml/2006/main">
            <a:ext uri="{FF2B5EF4-FFF2-40B4-BE49-F238E27FC236}">
              <a16:creationId xmlns:a16="http://schemas.microsoft.com/office/drawing/2014/main" id="{77692B89-FC47-D9F6-F109-B968BCD353C2}"/>
            </a:ext>
          </a:extLst>
        </cdr:cNvPr>
        <cdr:cNvCxnSpPr/>
      </cdr:nvCxnSpPr>
      <cdr:spPr bwMode="auto">
        <a:xfrm xmlns:a="http://schemas.openxmlformats.org/drawingml/2006/main">
          <a:off x="4654176" y="114301"/>
          <a:ext cx="0" cy="3685032"/>
        </a:xfrm>
        <a:prstGeom xmlns:a="http://schemas.openxmlformats.org/drawingml/2006/main" prst="line">
          <a:avLst/>
        </a:prstGeom>
        <a:solidFill xmlns:a="http://schemas.openxmlformats.org/drawingml/2006/main">
          <a:schemeClr val="accent1"/>
        </a:solidFill>
        <a:ln xmlns:a="http://schemas.openxmlformats.org/drawingml/2006/main" w="57150" cap="flat" cmpd="sng" algn="ctr">
          <a:solidFill>
            <a:schemeClr val="tx2"/>
          </a:solidFill>
          <a:prstDash val="solid"/>
          <a:round/>
          <a:headEnd type="none" w="med" len="med"/>
          <a:tailEnd type="none" w="med" len="med"/>
        </a:ln>
        <a:effectLst xmlns:a="http://schemas.openxmlformats.org/drawingml/2006/main"/>
      </cdr:spPr>
    </cdr:cxn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clubs/groups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1359" y="4416108"/>
            <a:ext cx="5607684" cy="4184016"/>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©2024 Regents of the University of California</a:t>
            </a:r>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E6E768B-8DE0-46B7-BEB3-0E40D458C0BE}" type="slidenum">
              <a:rPr lang="en-US" sz="1200">
                <a:latin typeface="Arial" charset="0"/>
              </a:rPr>
              <a:pPr algn="r" defTabSz="904359"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16349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6260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first-year 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4544"/>
            <a:fld id="{CEA5B297-A434-4A76-A39B-9A295AC795EF}" type="slidenum">
              <a:rPr lang="en-US" smtClean="0"/>
              <a:pPr defTabSz="904544"/>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000000"/>
                </a:solidFill>
              </a:rPr>
              <a:t>The full stem for this item is: “Do you have any concern about your ability to finance your college education?”</a:t>
            </a:r>
          </a:p>
          <a:p>
            <a:endParaRPr lang="en-US" dirty="0">
              <a:solidFill>
                <a:srgbClr val="000000"/>
              </a:solidFill>
            </a:endParaRPr>
          </a:p>
          <a:p>
            <a:pPr defTabSz="915772">
              <a:defRPr/>
            </a:pPr>
            <a:r>
              <a:rPr lang="en-US" dirty="0">
                <a:solidFill>
                  <a:srgbClr val="000000"/>
                </a:solidFill>
              </a:rPr>
              <a:t>Item response options include “None (I am confident that I will have sufficient funds),” “Some (but I probably will have enough funds),” and “Major (not sure I will have enough funds to complete college).”</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are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3DD99313-A168-4364-9291-51DAB6B1F833}" type="slidenum">
              <a:rPr lang="en-US" sz="1200">
                <a:latin typeface="Arial" charset="0"/>
              </a:rPr>
              <a:pPr algn="r" defTabSz="904359"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141CCF23-8DFB-408C-A8A6-9B57DFEDDB40}" type="slidenum">
              <a:rPr lang="en-US" sz="1200">
                <a:latin typeface="Arial" charset="0"/>
              </a:rPr>
              <a:pPr algn="r" defTabSz="904359"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C4532F2-39B8-4BE3-B6EF-4A0B1BF12A53}" type="slidenum">
              <a:rPr lang="en-US" sz="1200">
                <a:latin typeface="Arial" charset="0"/>
              </a:rPr>
              <a:pPr algn="r" defTabSz="904359"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B88A5161-1C39-4739-ADDF-830898676999}" type="slidenum">
              <a:rPr lang="en-US" sz="1200">
                <a:latin typeface="Arial" charset="0"/>
              </a:rPr>
              <a:pPr algn="r" defTabSz="904359"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highlights</a:t>
            </a:r>
            <a:r>
              <a:rPr lang="en-US" baseline="0" dirty="0"/>
              <a:t> AP exam scores and previous college coursework.</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28</a:t>
            </a:fld>
            <a:endParaRPr lang="en-US" sz="1200" u="none" dirty="0">
              <a:latin typeface="Arial" panose="020B0604020202020204" pitchFamily="34" charset="0"/>
            </a:endParaRPr>
          </a:p>
        </p:txBody>
      </p:sp>
    </p:spTree>
    <p:extLst>
      <p:ext uri="{BB962C8B-B14F-4D97-AF65-F5344CB8AC3E}">
        <p14:creationId xmlns:p14="http://schemas.microsoft.com/office/powerpoint/2010/main" val="1344227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whether they’re following a Pre-Med or Pre-Law track, planned career, expected time-to-degree,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31</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18 categories.  </a:t>
            </a:r>
            <a:endParaRPr lang="en-US" dirty="0"/>
          </a:p>
        </p:txBody>
      </p:sp>
    </p:spTree>
    <p:extLst>
      <p:ext uri="{BB962C8B-B14F-4D97-AF65-F5344CB8AC3E}">
        <p14:creationId xmlns:p14="http://schemas.microsoft.com/office/powerpoint/2010/main" val="95624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Options 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33</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67 career options on the questionnaire </a:t>
            </a:r>
            <a:r>
              <a:rPr lang="en-US" baseline="0"/>
              <a:t>into 20 </a:t>
            </a:r>
            <a:r>
              <a:rPr lang="en-US" baseline="0" dirty="0"/>
              <a:t>categories.</a:t>
            </a:r>
            <a:endParaRPr lang="en-US" dirty="0"/>
          </a:p>
        </p:txBody>
      </p:sp>
    </p:spTree>
    <p:extLst>
      <p:ext uri="{BB962C8B-B14F-4D97-AF65-F5344CB8AC3E}">
        <p14:creationId xmlns:p14="http://schemas.microsoft.com/office/powerpoint/2010/main" val="2371876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36</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and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 to each category.  Responses are shown for your institution and your comparison group. Where appropriate, items are aggregated into Constructs. </a:t>
            </a:r>
          </a:p>
          <a:p>
            <a:pPr algn="l"/>
            <a:endParaRPr lang="en-US" sz="1000" dirty="0"/>
          </a:p>
          <a:p>
            <a:pPr algn="l"/>
            <a:r>
              <a:rPr lang="en-US" sz="1000" dirty="0"/>
              <a:t>Constructs are reported for all first-time, full-time students, denoted as “All FTFT,” and are also broken out by “Men,” “Women,” and “Non-binary.” Bar graphs depicting mean scores are shown for your institution and your comparison group. CIRP Constructs have been scaled to a population mean of 50 with a standard deviation of 10.  More detailed information on constructs can be found at http://www.heri.ucla.edu/PDFs/constructs/technicalreport.pdf and at </a:t>
            </a:r>
            <a:r>
              <a:rPr lang="en-US" sz="1200" b="0" i="0" kern="1200" dirty="0">
                <a:solidFill>
                  <a:schemeClr val="tx1"/>
                </a:solidFill>
                <a:effectLst/>
                <a:latin typeface="Arial" charset="0"/>
                <a:ea typeface="+mn-ea"/>
                <a:cs typeface="+mn-cs"/>
              </a:rPr>
              <a:t>https://www.heri.ucla.edu/PDFs/constructs/Appendix2017.pdf</a:t>
            </a:r>
            <a:endParaRPr lang="en-US" sz="1000" dirty="0"/>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Items</a:t>
            </a:r>
            <a:r>
              <a:rPr lang="en-US" baseline="0" dirty="0"/>
              <a:t> in this section ask students about their experiences with recruitment and orientation</a:t>
            </a:r>
            <a:r>
              <a:rPr lang="en-US" dirty="0"/>
              <a:t>.</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40</a:t>
            </a:fld>
            <a:endParaRPr lang="en-US" dirty="0"/>
          </a:p>
        </p:txBody>
      </p:sp>
    </p:spTree>
    <p:extLst>
      <p:ext uri="{BB962C8B-B14F-4D97-AF65-F5344CB8AC3E}">
        <p14:creationId xmlns:p14="http://schemas.microsoft.com/office/powerpoint/2010/main" val="207715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1593063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extLst>
      <p:ext uri="{BB962C8B-B14F-4D97-AF65-F5344CB8AC3E}">
        <p14:creationId xmlns:p14="http://schemas.microsoft.com/office/powerpoint/2010/main" val="303906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43</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3557" y="4414523"/>
            <a:ext cx="5143293" cy="4185605"/>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311596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sent, whether or not students were accepted and are attending their first-choice college, and their reasons for going to college </a:t>
            </a:r>
            <a:r>
              <a:rPr lang="en-US" i="1" u="sng" dirty="0"/>
              <a:t>in general</a:t>
            </a:r>
            <a:r>
              <a:rPr lang="en-US" dirty="0"/>
              <a:t> and </a:t>
            </a:r>
            <a:r>
              <a:rPr lang="en-US" b="0" i="1" u="sng" dirty="0"/>
              <a:t>your</a:t>
            </a:r>
            <a:r>
              <a:rPr lang="en-US" b="0" i="1" u="none" dirty="0"/>
              <a:t> </a:t>
            </a:r>
            <a:r>
              <a:rPr lang="en-US" u="none" dirty="0"/>
              <a:t>institution in 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dirty="0"/>
              <a:t>2024 CIRP Freshman Survey</a:t>
            </a:r>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dirty="0"/>
              <a:t>2024 CIRP Freshman Survey</a:t>
            </a:r>
          </a:p>
        </p:txBody>
      </p:sp>
    </p:spTree>
    <p:extLst>
      <p:ext uri="{BB962C8B-B14F-4D97-AF65-F5344CB8AC3E}">
        <p14:creationId xmlns:p14="http://schemas.microsoft.com/office/powerpoint/2010/main" val="2077965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2024 CIRP Freshman Survey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2024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8">
            <a:extLst>
              <a:ext uri="{FF2B5EF4-FFF2-40B4-BE49-F238E27FC236}">
                <a16:creationId xmlns:a16="http://schemas.microsoft.com/office/drawing/2014/main" id="{09C52412-F9CE-40A4-9FCA-0AB826FE1B90}"/>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tretch>
            <a:fillRect/>
          </a:stretch>
        </p:blipFill>
        <p:spPr bwMode="auto">
          <a:xfrm>
            <a:off x="3175" y="0"/>
            <a:ext cx="90805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chart" Target="../charts/chart8.xml"/><Relationship Id="rId5" Type="http://schemas.openxmlformats.org/officeDocument/2006/relationships/tags" Target="../tags/tag14.xml"/><Relationship Id="rId10" Type="http://schemas.openxmlformats.org/officeDocument/2006/relationships/chart" Target="../charts/chart7.xml"/><Relationship Id="rId4" Type="http://schemas.openxmlformats.org/officeDocument/2006/relationships/tags" Target="../tags/tag13.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slide" Target="slide3.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slide" Target="slide3.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slide" Target="slide3.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slide" Target="slide3.xml"/><Relationship Id="rId5" Type="http://schemas.openxmlformats.org/officeDocument/2006/relationships/chart" Target="../charts/chart19.xml"/><Relationship Id="rId4" Type="http://schemas.openxmlformats.org/officeDocument/2006/relationships/chart" Target="../charts/char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slide" Target="slide3.xml"/><Relationship Id="rId5" Type="http://schemas.openxmlformats.org/officeDocument/2006/relationships/chart" Target="../charts/chart21.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slide" Target="slide3.xml"/><Relationship Id="rId5" Type="http://schemas.openxmlformats.org/officeDocument/2006/relationships/chart" Target="../charts/chart23.xml"/><Relationship Id="rId4" Type="http://schemas.openxmlformats.org/officeDocument/2006/relationships/chart" Target="../charts/char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slide" Target="slide3.xml"/><Relationship Id="rId4" Type="http://schemas.openxmlformats.org/officeDocument/2006/relationships/chart" Target="../charts/char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slide" Target="slide3.xml"/><Relationship Id="rId4" Type="http://schemas.openxmlformats.org/officeDocument/2006/relationships/chart" Target="../charts/chart2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slide" Target="slide3.xml"/><Relationship Id="rId4" Type="http://schemas.openxmlformats.org/officeDocument/2006/relationships/chart" Target="../charts/chart28.xml"/></Relationships>
</file>

<file path=ppt/slides/_rels/slide3.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0.xml"/><Relationship Id="rId21" Type="http://schemas.openxmlformats.org/officeDocument/2006/relationships/slide" Target="slide25.xml"/><Relationship Id="rId34" Type="http://schemas.openxmlformats.org/officeDocument/2006/relationships/slide" Target="slide38.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2.xml"/><Relationship Id="rId2" Type="http://schemas.openxmlformats.org/officeDocument/2006/relationships/slideLayout" Target="../slideLayouts/slideLayout2.xml"/><Relationship Id="rId16" Type="http://schemas.openxmlformats.org/officeDocument/2006/relationships/slide" Target="slide20.xml"/><Relationship Id="rId20" Type="http://schemas.openxmlformats.org/officeDocument/2006/relationships/slide" Target="slide24.xml"/><Relationship Id="rId29" Type="http://schemas.openxmlformats.org/officeDocument/2006/relationships/slide" Target="slide33.xml"/><Relationship Id="rId1" Type="http://schemas.openxmlformats.org/officeDocument/2006/relationships/tags" Target="../tags/tag4.xml"/><Relationship Id="rId6" Type="http://schemas.openxmlformats.org/officeDocument/2006/relationships/slide" Target="slide7.xml"/><Relationship Id="rId11" Type="http://schemas.openxmlformats.org/officeDocument/2006/relationships/slide" Target="slide13.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1.xml"/><Relationship Id="rId5" Type="http://schemas.openxmlformats.org/officeDocument/2006/relationships/slide" Target="slide6.xml"/><Relationship Id="rId15" Type="http://schemas.openxmlformats.org/officeDocument/2006/relationships/slide" Target="slide19.xml"/><Relationship Id="rId23" Type="http://schemas.openxmlformats.org/officeDocument/2006/relationships/slide" Target="slide27.xml"/><Relationship Id="rId28" Type="http://schemas.openxmlformats.org/officeDocument/2006/relationships/slide" Target="slide32.xml"/><Relationship Id="rId36" Type="http://schemas.openxmlformats.org/officeDocument/2006/relationships/slide" Target="slide40.xml"/><Relationship Id="rId10" Type="http://schemas.openxmlformats.org/officeDocument/2006/relationships/slide" Target="slide11.xml"/><Relationship Id="rId19" Type="http://schemas.openxmlformats.org/officeDocument/2006/relationships/slide" Target="slide23.xml"/><Relationship Id="rId31" Type="http://schemas.openxmlformats.org/officeDocument/2006/relationships/slide" Target="slide35.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8.xml"/><Relationship Id="rId22" Type="http://schemas.openxmlformats.org/officeDocument/2006/relationships/slide" Target="slide26.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9.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slide" Target="slide3.xml"/><Relationship Id="rId4" Type="http://schemas.openxmlformats.org/officeDocument/2006/relationships/chart" Target="../charts/chart3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slide" Target="slide3.xml"/><Relationship Id="rId4" Type="http://schemas.openxmlformats.org/officeDocument/2006/relationships/chart" Target="../charts/chart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slide" Target="sl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slide" Target="slide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slide" Target="slide3.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a:solidFill>
                  <a:srgbClr val="E74C39"/>
                </a:solidFill>
                <a:latin typeface="Franklin Gothic Book"/>
              </a:rPr>
              <a:t>Wabash College</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2024</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N=220</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chemeClr val="tx2">
                    <a:lumMod val="50000"/>
                  </a:schemeClr>
                </a:solidFill>
                <a:latin typeface="Franklin Gothic Book"/>
              </a:rPr>
              <a:t>Nonsectarian 4yr Colleges - very high selectivity (&gt;1200)</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N=1,697</a:t>
            </a:r>
            <a:endParaRPr lang="en-US" sz="1800" b="1" dirty="0">
              <a:solidFill>
                <a:schemeClr val="tx2">
                  <a:lumMod val="50000"/>
                </a:schemeClr>
              </a:solidFill>
              <a:latin typeface="Franklin Gothic Book"/>
            </a:endParaRPr>
          </a:p>
        </p:txBody>
      </p:sp>
    </p:spTree>
    <p:extLst>
      <p:ext uri="{BB962C8B-B14F-4D97-AF65-F5344CB8AC3E}">
        <p14:creationId xmlns:p14="http://schemas.microsoft.com/office/powerpoint/2010/main" val="39056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609600" y="152400"/>
            <a:ext cx="7924800" cy="838200"/>
          </a:xfrm>
        </p:spPr>
        <p:txBody>
          <a:bodyPr/>
          <a:lstStyle/>
          <a:p>
            <a:pPr eaLnBrk="1" hangingPunct="1">
              <a:defRPr/>
            </a:pPr>
            <a:br>
              <a:rPr lang="en-US" dirty="0">
                <a:solidFill>
                  <a:schemeClr val="bg1"/>
                </a:solidFill>
              </a:rPr>
            </a:br>
            <a:r>
              <a:rPr lang="en-US" dirty="0">
                <a:solidFill>
                  <a:schemeClr val="bg1"/>
                </a:solidFill>
                <a:latin typeface="Franklin Gothic Book" panose="020B0503020102020204" pitchFamily="34" charset="0"/>
              </a:rPr>
              <a:t>College Choice</a:t>
            </a:r>
            <a:br>
              <a:rPr lang="en-US" dirty="0">
                <a:solidFill>
                  <a:schemeClr val="bg1"/>
                </a:solidFill>
              </a:rPr>
            </a:br>
            <a:br>
              <a:rPr lang="en-US" sz="1600" dirty="0">
                <a:solidFill>
                  <a:schemeClr val="bg1"/>
                </a:solidFill>
              </a:rPr>
            </a:br>
            <a:endParaRPr lang="en-US" sz="1600" dirty="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1336627139"/>
              </p:ext>
            </p:extLst>
          </p:nvPr>
        </p:nvGraphicFramePr>
        <p:xfrm>
          <a:off x="228600" y="2082462"/>
          <a:ext cx="3124200" cy="43183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2775379040"/>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918527" y="765176"/>
            <a:ext cx="5029200" cy="369332"/>
          </a:xfrm>
          <a:prstGeom prst="rect">
            <a:avLst/>
          </a:prstGeom>
          <a:noFill/>
        </p:spPr>
        <p:txBody>
          <a:bodyPr wrap="square" rtlCol="0">
            <a:spAutoFit/>
          </a:bodyPr>
          <a:lstStyle/>
          <a:p>
            <a:pPr algn="ctr"/>
            <a:r>
              <a:rPr lang="en-US" sz="1800" b="1" dirty="0">
                <a:solidFill>
                  <a:srgbClr val="E74C39"/>
                </a:solidFill>
                <a:latin typeface="Franklin Gothic"/>
              </a:rPr>
              <a:t>Is this college your…</a:t>
            </a: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146105"/>
            <a:ext cx="3078615" cy="954107"/>
          </a:xfrm>
          <a:prstGeom prst="rect">
            <a:avLst/>
          </a:prstGeom>
          <a:noFill/>
        </p:spPr>
        <p:txBody>
          <a:bodyPr wrap="square" rtlCol="0">
            <a:spAutoFit/>
          </a:bodyPr>
          <a:lstStyle/>
          <a:p>
            <a:pPr algn="ctr"/>
            <a:r>
              <a:rPr lang="en-US" sz="1800" b="1" dirty="0">
                <a:solidFill>
                  <a:srgbClr val="E74C39"/>
                </a:solidFill>
                <a:latin typeface="Franklin Gothic"/>
              </a:rPr>
              <a:t>Were you accepted by your first-choice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1433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218054836"/>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400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4046759242"/>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204280"/>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725269"/>
            <a:ext cx="9140825"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5050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861048971"/>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2595547525"/>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59C9316A-4D6F-117C-F245-48C89D27AE37}"/>
              </a:ext>
            </a:extLst>
          </p:cNvPr>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059774520"/>
              </p:ext>
            </p:extLst>
          </p:nvPr>
        </p:nvGraphicFramePr>
        <p:xfrm>
          <a:off x="152400" y="11430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5754469"/>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059269"/>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211669"/>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059269"/>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211669"/>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
        <p:nvSpPr>
          <p:cNvPr id="2" name="Title 1">
            <a:extLst>
              <a:ext uri="{FF2B5EF4-FFF2-40B4-BE49-F238E27FC236}">
                <a16:creationId xmlns:a16="http://schemas.microsoft.com/office/drawing/2014/main" id="{799B5EAB-7413-6B58-9218-F2D52505C72A}"/>
              </a:ext>
            </a:extLst>
          </p:cNvPr>
          <p:cNvSpPr>
            <a:spLocks noGrp="1"/>
          </p:cNvSpPr>
          <p:nvPr>
            <p:ph type="title"/>
          </p:nvPr>
        </p:nvSpPr>
        <p:spPr>
          <a:xfrm>
            <a:off x="0" y="153987"/>
            <a:ext cx="91408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475729121"/>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230187"/>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Funding Sources</a:t>
            </a:r>
            <a:br>
              <a:rPr lang="en-US" kern="0" dirty="0">
                <a:solidFill>
                  <a:schemeClr val="tx1"/>
                </a:solidFill>
              </a:rPr>
            </a:br>
            <a:r>
              <a:rPr lang="en-US" sz="1800" kern="1200" dirty="0">
                <a:solidFill>
                  <a:srgbClr val="E74C39"/>
                </a:solidFill>
                <a:latin typeface="Franklin Gothic"/>
              </a:rPr>
              <a:t>Students’ first-year funding sources:</a:t>
            </a:r>
            <a:endParaRPr lang="en-US" sz="1800" kern="0" dirty="0">
              <a:solidFill>
                <a:srgbClr val="E74C39"/>
              </a:solidFill>
              <a:latin typeface="Franklin Gothic"/>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0825" cy="989013"/>
          </a:xfrm>
        </p:spPr>
        <p:txBody>
          <a:bodyPr/>
          <a:lstStyle/>
          <a:p>
            <a:r>
              <a:rPr lang="en-US" dirty="0">
                <a:solidFill>
                  <a:srgbClr val="202945"/>
                </a:solidFill>
                <a:latin typeface="Franklin Gothic Book"/>
              </a:rPr>
              <a:t>Financial Aid</a:t>
            </a:r>
            <a:br>
              <a:rPr lang="en-US" dirty="0">
                <a:solidFill>
                  <a:schemeClr val="tx1"/>
                </a:solidFill>
              </a:rPr>
            </a:br>
            <a:r>
              <a:rPr lang="en-US" sz="1800" kern="1200" dirty="0">
                <a:solidFill>
                  <a:srgbClr val="E74C39"/>
                </a:solidFill>
                <a:latin typeface="Franklin Gothic"/>
              </a:rPr>
              <a:t>Did you receive any of the following forms of financial aid?</a:t>
            </a:r>
            <a:endParaRPr lang="en-US" sz="1800" dirty="0">
              <a:solidFill>
                <a:srgbClr val="E74C39"/>
              </a:solidFill>
              <a:latin typeface="Franklin Gothic"/>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643032962"/>
              </p:ext>
            </p:extLst>
          </p:nvPr>
        </p:nvGraphicFramePr>
        <p:xfrm>
          <a:off x="228600" y="15240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0825" cy="1066800"/>
          </a:xfrm>
        </p:spPr>
        <p:txBody>
          <a:bodyPr/>
          <a:lstStyle/>
          <a:p>
            <a:r>
              <a:rPr lang="en-US" dirty="0">
                <a:solidFill>
                  <a:srgbClr val="202945"/>
                </a:solidFill>
                <a:latin typeface="Franklin Gothic Book"/>
              </a:rPr>
              <a:t>Ability to Finance Education</a:t>
            </a:r>
            <a:br>
              <a:rPr lang="en-US" dirty="0">
                <a:solidFill>
                  <a:schemeClr val="tx1"/>
                </a:solidFill>
              </a:rPr>
            </a:br>
            <a:r>
              <a:rPr lang="en-US" sz="1800" dirty="0">
                <a:solidFill>
                  <a:srgbClr val="E74C39"/>
                </a:solidFill>
                <a:latin typeface="Franklin Gothic"/>
              </a:rPr>
              <a:t>Do you have any concern about your ability to finance your </a:t>
            </a:r>
            <a:br>
              <a:rPr lang="en-US" sz="1800" dirty="0">
                <a:solidFill>
                  <a:srgbClr val="E74C39"/>
                </a:solidFill>
                <a:latin typeface="Franklin Gothic"/>
              </a:rPr>
            </a:br>
            <a:r>
              <a:rPr lang="en-US" sz="1800" dirty="0">
                <a:solidFill>
                  <a:srgbClr val="E74C39"/>
                </a:solidFill>
                <a:latin typeface="Franklin Gothic"/>
              </a:rPr>
              <a:t>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4045626622"/>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6002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 the following:</a:t>
            </a:r>
          </a:p>
          <a:p>
            <a:pPr>
              <a:defRPr/>
            </a:pPr>
            <a:endParaRPr lang="en-US" sz="1400" dirty="0">
              <a:solidFill>
                <a:schemeClr val="tx2">
                  <a:lumMod val="50000"/>
                </a:schemeClr>
              </a:solidFill>
            </a:endParaRPr>
          </a:p>
          <a:p>
            <a:pPr lvl="1">
              <a:spcBef>
                <a:spcPts val="300"/>
              </a:spcBef>
              <a:buClr>
                <a:srgbClr val="E74C39"/>
              </a:buClr>
              <a:defRPr/>
            </a:pPr>
            <a:r>
              <a:rPr lang="en-US" sz="2400" dirty="0">
                <a:solidFill>
                  <a:srgbClr val="E74C39"/>
                </a:solidFill>
                <a:latin typeface="Franklin Gothic Book"/>
              </a:rPr>
              <a:t>College Choice</a:t>
            </a:r>
          </a:p>
          <a:p>
            <a:pPr lvl="1">
              <a:spcBef>
                <a:spcPts val="300"/>
              </a:spcBef>
              <a:buClr>
                <a:srgbClr val="E74C39"/>
              </a:buClr>
              <a:defRPr/>
            </a:pPr>
            <a:r>
              <a:rPr lang="en-US" sz="2400" dirty="0">
                <a:solidFill>
                  <a:srgbClr val="E74C39"/>
                </a:solidFill>
                <a:latin typeface="Franklin Gothic Book"/>
              </a:rPr>
              <a:t>Financing College</a:t>
            </a:r>
          </a:p>
          <a:p>
            <a:pPr lvl="1">
              <a:spcBef>
                <a:spcPts val="300"/>
              </a:spcBef>
              <a:buClr>
                <a:srgbClr val="E74C39"/>
              </a:buClr>
              <a:defRPr/>
            </a:pPr>
            <a:r>
              <a:rPr lang="en-US" sz="2400" dirty="0">
                <a:solidFill>
                  <a:srgbClr val="E74C39"/>
                </a:solidFill>
                <a:latin typeface="Franklin Gothic Book"/>
              </a:rPr>
              <a:t>High School Experiences</a:t>
            </a:r>
          </a:p>
          <a:p>
            <a:pPr lvl="1">
              <a:spcBef>
                <a:spcPts val="300"/>
              </a:spcBef>
              <a:buClr>
                <a:srgbClr val="E74C39"/>
              </a:buClr>
              <a:defRPr/>
            </a:pPr>
            <a:r>
              <a:rPr lang="en-US" sz="2400" dirty="0">
                <a:solidFill>
                  <a:srgbClr val="E74C39"/>
                </a:solidFill>
                <a:latin typeface="Franklin Gothic Book"/>
              </a:rPr>
              <a:t>College Preparation</a:t>
            </a:r>
          </a:p>
          <a:p>
            <a:pPr lvl="1">
              <a:spcBef>
                <a:spcPts val="300"/>
              </a:spcBef>
              <a:buClr>
                <a:srgbClr val="E74C39"/>
              </a:buClr>
              <a:defRPr/>
            </a:pPr>
            <a:r>
              <a:rPr lang="en-US" sz="2400" dirty="0">
                <a:solidFill>
                  <a:srgbClr val="E74C39"/>
                </a:solidFill>
                <a:latin typeface="Franklin Gothic Book"/>
              </a:rPr>
              <a:t>Expectations for College: Major and Career</a:t>
            </a:r>
          </a:p>
          <a:p>
            <a:pPr lvl="1">
              <a:spcBef>
                <a:spcPts val="300"/>
              </a:spcBef>
              <a:buClr>
                <a:srgbClr val="E74C39"/>
              </a:buClr>
              <a:defRPr/>
            </a:pPr>
            <a:r>
              <a:rPr lang="en-US" sz="2400" dirty="0">
                <a:solidFill>
                  <a:srgbClr val="E74C39"/>
                </a:solidFill>
                <a:latin typeface="Franklin Gothic Book"/>
              </a:rPr>
              <a:t>Expectations for College Life</a:t>
            </a:r>
          </a:p>
          <a:p>
            <a:pPr lvl="1">
              <a:spcBef>
                <a:spcPts val="300"/>
              </a:spcBef>
              <a:buClr>
                <a:srgbClr val="E74C39"/>
              </a:buClr>
              <a:defRPr/>
            </a:pPr>
            <a:r>
              <a:rPr lang="en-US" sz="2400" dirty="0">
                <a:solidFill>
                  <a:srgbClr val="E74C39"/>
                </a:solidFill>
                <a:latin typeface="Franklin Gothic Book"/>
              </a:rPr>
              <a:t>Recruitment and Orientation</a:t>
            </a:r>
          </a:p>
        </p:txBody>
      </p:sp>
      <p:sp>
        <p:nvSpPr>
          <p:cNvPr id="11" name="TextBox 10"/>
          <p:cNvSpPr txBox="1"/>
          <p:nvPr/>
        </p:nvSpPr>
        <p:spPr>
          <a:xfrm>
            <a:off x="0" y="0"/>
            <a:ext cx="9144000" cy="1046440"/>
          </a:xfrm>
          <a:prstGeom prst="rect">
            <a:avLst/>
          </a:prstGeom>
          <a:solidFill>
            <a:srgbClr val="202945"/>
          </a:solidFill>
        </p:spPr>
        <p:txBody>
          <a:bodyPr lIns="274320" rIns="274320" anchor="t">
            <a:spAutoFit/>
          </a:bodyPr>
          <a:lstStyle/>
          <a:p>
            <a:pPr>
              <a:defRPr/>
            </a:pPr>
            <a:endParaRPr lang="en-US" sz="1000" dirty="0">
              <a:solidFill>
                <a:schemeClr val="bg2"/>
              </a:solidFill>
              <a:latin typeface="+mj-lt"/>
            </a:endParaRPr>
          </a:p>
          <a:p>
            <a:pPr>
              <a:defRPr/>
            </a:pPr>
            <a:r>
              <a:rPr lang="en-US" sz="3600" dirty="0">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knowledge, 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0187"/>
            <a:ext cx="9140825" cy="865187"/>
          </a:xfrm>
        </p:spPr>
        <p:txBody>
          <a:bodyPr/>
          <a:lstStyle/>
          <a:p>
            <a:r>
              <a:rPr lang="en-US" dirty="0">
                <a:solidFill>
                  <a:srgbClr val="202945"/>
                </a:solidFill>
                <a:latin typeface="Franklin Gothic Book" panose="020B0503020102020204" pitchFamily="34" charset="0"/>
              </a:rPr>
              <a:t>Academic Preparation</a:t>
            </a:r>
            <a:br>
              <a:rPr lang="en-US" dirty="0">
                <a:solidFill>
                  <a:schemeClr val="tx1"/>
                </a:solidFill>
                <a:latin typeface="Franklin Gothic Medium" panose="020B0603020102020204" pitchFamily="34" charset="0"/>
              </a:rPr>
            </a:br>
            <a:r>
              <a:rPr lang="en-US" sz="1800" dirty="0">
                <a:solidFill>
                  <a:srgbClr val="E74C39"/>
                </a:solidFill>
                <a:latin typeface="Franklin Gothic"/>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758868875"/>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708935640"/>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1143000" y="381000"/>
            <a:ext cx="6858000" cy="1219200"/>
          </a:xfrm>
        </p:spPr>
        <p:txBody>
          <a:bodyPr/>
          <a:lstStyle/>
          <a:p>
            <a:pPr eaLnBrk="1" hangingPunct="1">
              <a:defRPr/>
            </a:pPr>
            <a:r>
              <a:rPr lang="en-US" dirty="0">
                <a:solidFill>
                  <a:srgbClr val="202945"/>
                </a:solidFill>
                <a:latin typeface="Franklin Gothic Book"/>
              </a:rPr>
              <a:t>Habits of Mind</a:t>
            </a:r>
            <a:br>
              <a:rPr lang="en-US" dirty="0">
                <a:solidFill>
                  <a:schemeClr val="tx1"/>
                </a:solidFill>
              </a:rPr>
            </a:br>
            <a:r>
              <a:rPr lang="en-US" sz="1800" i="1" dirty="0">
                <a:solidFill>
                  <a:srgbClr val="E74C39"/>
                </a:solidFill>
                <a:latin typeface="Franklin Gothic"/>
              </a:rPr>
              <a:t>Habits of Mind </a:t>
            </a:r>
            <a:r>
              <a:rPr lang="en-US" sz="18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867400" y="1828800"/>
            <a:ext cx="2971800" cy="4343400"/>
          </a:xfrm>
          <a:prstGeom prst="rect">
            <a:avLst/>
          </a:prstGeom>
          <a:noFill/>
          <a:ln w="9525">
            <a:noFill/>
            <a:miter lim="800000"/>
            <a:headEnd/>
            <a:tailEnd/>
          </a:ln>
        </p:spPr>
        <p:txBody>
          <a:bodyPr anchor="t"/>
          <a:lstStyle/>
          <a:p>
            <a:pPr algn="ctr">
              <a:defRPr/>
            </a:pPr>
            <a:r>
              <a:rPr lang="en-US" sz="1400" b="1" u="sng" dirty="0">
                <a:solidFill>
                  <a:schemeClr val="bg2"/>
                </a:solidFill>
                <a:latin typeface="Franklin Gothic Book"/>
              </a:rPr>
              <a:t>Construct Items</a:t>
            </a:r>
            <a:endParaRPr lang="en-US" sz="14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400" b="1" dirty="0">
                <a:solidFill>
                  <a:schemeClr val="bg1"/>
                </a:solidFill>
                <a:latin typeface="Franklin Gothic Book" panose="020B0503020102020204" pitchFamily="34" charset="0"/>
              </a:rPr>
              <a:t>Seek solutions to problems and explain them to others</a:t>
            </a:r>
          </a:p>
          <a:p>
            <a:pPr marL="171450" indent="-171450">
              <a:buFont typeface="Arial"/>
              <a:buChar char="•"/>
              <a:defRPr/>
            </a:pPr>
            <a:r>
              <a:rPr lang="en-US" sz="1400" b="1" dirty="0">
                <a:solidFill>
                  <a:schemeClr val="bg1"/>
                </a:solidFill>
                <a:latin typeface="Franklin Gothic Book" panose="020B0503020102020204" pitchFamily="34" charset="0"/>
              </a:rPr>
              <a:t>Support your opinions with a logical argument</a:t>
            </a:r>
          </a:p>
          <a:p>
            <a:pPr marL="171450" indent="-171450">
              <a:buFont typeface="Arial"/>
              <a:buChar char="•"/>
              <a:defRPr/>
            </a:pPr>
            <a:r>
              <a:rPr lang="en-US" sz="1400" b="1" dirty="0">
                <a:solidFill>
                  <a:schemeClr val="bg1"/>
                </a:solidFill>
                <a:latin typeface="Franklin Gothic Book" panose="020B0503020102020204" pitchFamily="34" charset="0"/>
              </a:rPr>
              <a:t>Look up scientific research articles and resources</a:t>
            </a:r>
          </a:p>
          <a:p>
            <a:pPr marL="171450" indent="-171450">
              <a:buFont typeface="Arial"/>
              <a:buChar char="•"/>
              <a:defRPr/>
            </a:pPr>
            <a:r>
              <a:rPr lang="en-US" sz="1400" b="1" dirty="0">
                <a:solidFill>
                  <a:schemeClr val="bg1"/>
                </a:solidFill>
                <a:latin typeface="Franklin Gothic Book" panose="020B0503020102020204" pitchFamily="34" charset="0"/>
              </a:rPr>
              <a:t>Accept mistakes as part of the learning process</a:t>
            </a:r>
          </a:p>
          <a:p>
            <a:pPr marL="171450" indent="-171450">
              <a:buFont typeface="Arial"/>
              <a:buChar char="•"/>
              <a:defRPr/>
            </a:pPr>
            <a:r>
              <a:rPr lang="en-US" sz="1400" b="1" dirty="0">
                <a:solidFill>
                  <a:schemeClr val="bg1"/>
                </a:solidFill>
                <a:latin typeface="Franklin Gothic Book" panose="020B0503020102020204" pitchFamily="34" charset="0"/>
              </a:rPr>
              <a:t>Explore topics on your own, even though it was not required for a class</a:t>
            </a: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8" name="TextBox 17">
            <a:extLst>
              <a:ext uri="{FF2B5EF4-FFF2-40B4-BE49-F238E27FC236}">
                <a16:creationId xmlns:a16="http://schemas.microsoft.com/office/drawing/2014/main" id="{4AE46297-37C9-A8F3-4D7F-97DCE6269487}"/>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83362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021793788"/>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a:t>
            </a:r>
          </a:p>
          <a:p>
            <a:pPr marL="404813" indent="-285750">
              <a:buFont typeface="Arial" panose="020B0604020202020204" pitchFamily="34" charset="0"/>
              <a:buChar char="•"/>
              <a:defRPr/>
            </a:pPr>
            <a:r>
              <a:rPr lang="en-US" sz="1400" b="1" dirty="0">
                <a:solidFill>
                  <a:srgbClr val="202945"/>
                </a:solidFill>
                <a:latin typeface="Franklin Gothic Book"/>
              </a:rPr>
              <a:t>Tolerance of others with different beliefs</a:t>
            </a:r>
          </a:p>
          <a:p>
            <a:pPr marL="404813" indent="-285750">
              <a:buFont typeface="Arial" panose="020B0604020202020204" pitchFamily="34" charset="0"/>
              <a:buChar char="•"/>
              <a:defRPr/>
            </a:pPr>
            <a:r>
              <a:rPr lang="en-US" sz="1400" b="1" dirty="0">
                <a:solidFill>
                  <a:srgbClr val="202945"/>
                </a:solidFill>
                <a:latin typeface="Franklin Gothic Book"/>
              </a:rPr>
              <a:t>Openness to having my own views challenged</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people</a:t>
            </a:r>
          </a:p>
          <a:p>
            <a:pPr marL="404813" indent="-285750">
              <a:buFont typeface="Arial" panose="020B0604020202020204" pitchFamily="34" charset="0"/>
              <a:buChar char="•"/>
              <a:defRPr/>
            </a:pP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228600"/>
            <a:ext cx="73152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br>
              <a:rPr lang="en-US" sz="1600" b="1" kern="0" dirty="0">
                <a:latin typeface="+mj-lt"/>
                <a:ea typeface="+mj-ea"/>
                <a:cs typeface="+mj-cs"/>
              </a:rPr>
            </a:br>
            <a:r>
              <a:rPr lang="en-US" sz="1800" b="1" i="1" kern="0" dirty="0">
                <a:solidFill>
                  <a:srgbClr val="E74C39"/>
                </a:solidFill>
                <a:latin typeface="Franklin Gothic"/>
                <a:ea typeface="+mj-ea"/>
                <a:cs typeface="+mj-cs"/>
              </a:rPr>
              <a:t>Pluralistic Orientation </a:t>
            </a:r>
            <a:r>
              <a:rPr lang="en-US" sz="1800" b="1" kern="0" dirty="0">
                <a:solidFill>
                  <a:srgbClr val="E74C39"/>
                </a:solidFill>
                <a:latin typeface="Franklin Gothic"/>
                <a:ea typeface="+mj-ea"/>
                <a:cs typeface="+mj-cs"/>
              </a:rPr>
              <a:t>measures skills and dispositions appropriate for </a:t>
            </a:r>
            <a:br>
              <a:rPr lang="en-US" sz="1800" b="1" kern="0" dirty="0">
                <a:latin typeface="Franklin Gothic"/>
                <a:ea typeface="+mj-ea"/>
                <a:cs typeface="+mj-cs"/>
              </a:rPr>
            </a:br>
            <a:r>
              <a:rPr lang="en-US" sz="18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1" name="TextBox 10">
            <a:extLst>
              <a:ext uri="{FF2B5EF4-FFF2-40B4-BE49-F238E27FC236}">
                <a16:creationId xmlns:a16="http://schemas.microsoft.com/office/drawing/2014/main" id="{9872E3C1-DD0A-416F-B5B7-E63E256D4CAA}"/>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1410732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1357022988"/>
              </p:ext>
            </p:extLst>
          </p:nvPr>
        </p:nvGraphicFramePr>
        <p:xfrm>
          <a:off x="533400" y="1600200"/>
          <a:ext cx="6478588"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39656" y="21209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838200" y="381000"/>
            <a:ext cx="74676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1600" b="1" i="1" kern="0" dirty="0">
                <a:latin typeface="Franklin Gothic Book"/>
                <a:ea typeface="+mj-ea"/>
                <a:cs typeface="+mj-cs"/>
              </a:rPr>
              <a:t> </a:t>
            </a:r>
            <a:br>
              <a:rPr lang="en-US" sz="1600" b="1" i="1" kern="0" dirty="0">
                <a:latin typeface="+mj-lt"/>
                <a:ea typeface="+mj-ea"/>
                <a:cs typeface="+mj-cs"/>
              </a:rPr>
            </a:br>
            <a:r>
              <a:rPr lang="en-US" sz="1800" b="1" kern="0" dirty="0">
                <a:solidFill>
                  <a:srgbClr val="E74C39"/>
                </a:solidFill>
                <a:latin typeface="Franklin Gothic"/>
                <a:ea typeface="+mj-ea"/>
                <a:cs typeface="+mj-cs"/>
              </a:rPr>
              <a:t>Self-awareness and confidence in academic environments help students learn by encouraging their intellectual inquiry. </a:t>
            </a:r>
            <a:r>
              <a:rPr lang="en-US" sz="1800" b="1" i="1" kern="0" dirty="0">
                <a:solidFill>
                  <a:srgbClr val="E74C39"/>
                </a:solidFill>
                <a:latin typeface="Franklin Gothic"/>
                <a:ea typeface="+mj-ea"/>
                <a:cs typeface="+mj-cs"/>
              </a:rPr>
              <a:t>Academic Self-Concept </a:t>
            </a:r>
            <a:r>
              <a:rPr lang="en-US" sz="1800" b="1" kern="0" dirty="0">
                <a:solidFill>
                  <a:srgbClr val="E74C39"/>
                </a:solidFill>
                <a:latin typeface="Franklin Gothic"/>
                <a:ea typeface="+mj-ea"/>
                <a:cs typeface="+mj-cs"/>
              </a:rPr>
              <a:t>is a unified measure 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E428C278-DDD7-43B5-A534-0280175F1489}"/>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2861175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838200" y="227013"/>
            <a:ext cx="74676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br>
              <a:rPr lang="en-US" sz="1600" dirty="0">
                <a:solidFill>
                  <a:schemeClr val="tx1"/>
                </a:solidFill>
              </a:rPr>
            </a:br>
            <a:r>
              <a:rPr lang="en-US" sz="1800" dirty="0">
                <a:solidFill>
                  <a:srgbClr val="E74C39"/>
                </a:solidFill>
                <a:latin typeface="Franklin Gothic"/>
              </a:rPr>
              <a:t>Engaged citizens are a critical element in the functioning of our democratic society. </a:t>
            </a:r>
            <a:r>
              <a:rPr lang="en-US" sz="1800" i="1" dirty="0">
                <a:solidFill>
                  <a:srgbClr val="E74C39"/>
                </a:solidFill>
                <a:latin typeface="Franklin Gothic"/>
              </a:rPr>
              <a:t>Civic Engagement </a:t>
            </a:r>
            <a:r>
              <a:rPr lang="en-US" sz="1800" dirty="0">
                <a:solidFill>
                  <a:srgbClr val="E74C39"/>
                </a:solidFill>
                <a:latin typeface="Franklin Gothic"/>
              </a:rPr>
              <a:t>measures the extent to which students are motivated and 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892029774"/>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15" name="TextBox 14">
            <a:extLst>
              <a:ext uri="{FF2B5EF4-FFF2-40B4-BE49-F238E27FC236}">
                <a16:creationId xmlns:a16="http://schemas.microsoft.com/office/drawing/2014/main" id="{7B39D8A2-28DE-474E-83F9-068A388B83FE}"/>
              </a:ext>
            </a:extLst>
          </p:cNvPr>
          <p:cNvSpPr txBox="1"/>
          <p:nvPr/>
        </p:nvSpPr>
        <p:spPr>
          <a:xfrm>
            <a:off x="6104737" y="5257800"/>
            <a:ext cx="3048788" cy="830997"/>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 ≥ 5.</a:t>
            </a:r>
          </a:p>
        </p:txBody>
      </p:sp>
    </p:spTree>
    <p:extLst>
      <p:ext uri="{BB962C8B-B14F-4D97-AF65-F5344CB8AC3E}">
        <p14:creationId xmlns:p14="http://schemas.microsoft.com/office/powerpoint/2010/main" val="73042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762000" y="76200"/>
            <a:ext cx="7620000" cy="1524000"/>
          </a:xfrm>
        </p:spPr>
        <p:txBody>
          <a:bodyPr/>
          <a:lstStyle/>
          <a:p>
            <a:pPr eaLnBrk="1" hangingPunct="1">
              <a:defRPr/>
            </a:pPr>
            <a:r>
              <a:rPr lang="en-US" dirty="0">
                <a:solidFill>
                  <a:schemeClr val="bg1"/>
                </a:solidFill>
                <a:latin typeface="Franklin Gothic Book"/>
              </a:rPr>
              <a:t>Health and Wellness</a:t>
            </a:r>
            <a:br>
              <a:rPr lang="en-US" sz="1600" dirty="0">
                <a:solidFill>
                  <a:schemeClr val="tx1"/>
                </a:solidFill>
              </a:rPr>
            </a:br>
            <a:r>
              <a:rPr lang="en-US" sz="1600" dirty="0">
                <a:solidFill>
                  <a:srgbClr val="E74C39"/>
                </a:solidFill>
                <a:latin typeface="Franklin Gothic"/>
              </a:rPr>
              <a:t>Students’ emotional well-being can affect many important aspects of the student experience including academic performance and persistence.</a:t>
            </a:r>
            <a:br>
              <a:rPr lang="en-US" sz="1600" dirty="0">
                <a:solidFill>
                  <a:srgbClr val="E74C39"/>
                </a:solidFill>
                <a:latin typeface="Franklin Gothic"/>
              </a:rPr>
            </a:br>
            <a:br>
              <a:rPr lang="en-US" sz="1600" dirty="0">
                <a:solidFill>
                  <a:srgbClr val="E74C39"/>
                </a:solidFill>
                <a:latin typeface="Franklin Gothic Book"/>
              </a:rPr>
            </a:br>
            <a:r>
              <a:rPr lang="en-US" sz="1800" dirty="0">
                <a:solidFill>
                  <a:srgbClr val="E74C39"/>
                </a:solidFill>
                <a:latin typeface="Franklin Gothic Medium" panose="020B0603020102020204" pitchFamily="34" charset="0"/>
              </a:rPr>
              <a:t>In the past year, how often have you:</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3299514072"/>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61633"/>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AP Exam Scores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869783389"/>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73668"/>
            <a:ext cx="8763000" cy="369332"/>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On how many AP exams did you score a 3 or higher?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365735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br>
              <a:rPr lang="en-US" dirty="0">
                <a:solidFill>
                  <a:schemeClr val="tx1"/>
                </a:solidFill>
              </a:rPr>
            </a:br>
            <a:r>
              <a:rPr lang="en-US" dirty="0">
                <a:solidFill>
                  <a:srgbClr val="202945"/>
                </a:solidFill>
                <a:latin typeface="Franklin Gothic Book"/>
              </a:rPr>
              <a:t>Previous College Coursework</a:t>
            </a:r>
            <a:br>
              <a:rPr lang="en-US" dirty="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1701021988"/>
              </p:ext>
            </p:extLst>
          </p:nvPr>
        </p:nvGraphicFramePr>
        <p:xfrm>
          <a:off x="146424" y="1866899"/>
          <a:ext cx="8737600" cy="47625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1" name="TextBox 10"/>
          <p:cNvSpPr txBox="1">
            <a:spLocks noChangeArrowheads="1"/>
          </p:cNvSpPr>
          <p:nvPr/>
        </p:nvSpPr>
        <p:spPr bwMode="auto">
          <a:xfrm>
            <a:off x="857793" y="986985"/>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for credit at </a:t>
            </a:r>
            <a:r>
              <a:rPr lang="en-US" sz="1800" b="1" i="1" u="sng" kern="0" dirty="0">
                <a:solidFill>
                  <a:srgbClr val="E74C39"/>
                </a:solidFill>
                <a:latin typeface="Franklin Gothic"/>
                <a:ea typeface="+mj-ea"/>
                <a:cs typeface="+mj-cs"/>
              </a:rPr>
              <a:t>this</a:t>
            </a:r>
            <a:r>
              <a:rPr lang="en-US" sz="1800" b="1" kern="0" dirty="0">
                <a:solidFill>
                  <a:srgbClr val="E74C39"/>
                </a:solidFill>
                <a:latin typeface="Franklin Gothic"/>
                <a:ea typeface="+mj-ea"/>
                <a:cs typeface="+mj-cs"/>
              </a:rPr>
              <a:t> institution prior to this term </a:t>
            </a:r>
            <a:endParaRPr lang="en-US" sz="1100" dirty="0">
              <a:solidFill>
                <a:srgbClr val="202945"/>
              </a:solidFill>
              <a:latin typeface="Franklin Gothic"/>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whether for credit or not for credit, at </a:t>
            </a:r>
            <a:r>
              <a:rPr lang="en-US" sz="1800" b="1" i="1" u="sng" kern="0" dirty="0">
                <a:solidFill>
                  <a:srgbClr val="E74C39"/>
                </a:solidFill>
                <a:latin typeface="Franklin Gothic"/>
                <a:ea typeface="+mj-ea"/>
                <a:cs typeface="+mj-cs"/>
              </a:rPr>
              <a:t>any other</a:t>
            </a:r>
            <a:r>
              <a:rPr lang="en-US" sz="1800" b="1" i="1" kern="0" dirty="0">
                <a:solidFill>
                  <a:srgbClr val="E74C39"/>
                </a:solidFill>
                <a:latin typeface="Franklin Gothic"/>
                <a:ea typeface="+mj-ea"/>
                <a:cs typeface="+mj-cs"/>
              </a:rPr>
              <a:t> </a:t>
            </a:r>
            <a:r>
              <a:rPr lang="en-US" sz="1800" b="1" kern="0" dirty="0">
                <a:solidFill>
                  <a:srgbClr val="E74C39"/>
                </a:solidFill>
                <a:latin typeface="Franklin Gothic"/>
                <a:ea typeface="+mj-ea"/>
                <a:cs typeface="+mj-cs"/>
              </a:rPr>
              <a:t>institution since leaving high school</a:t>
            </a:r>
            <a:endParaRPr lang="en-US" sz="1100" dirty="0">
              <a:solidFill>
                <a:srgbClr val="202945"/>
              </a:solidFill>
              <a:latin typeface="Franklin Gothic"/>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5334000"/>
          </a:xfrm>
        </p:spPr>
        <p:txBody>
          <a:bodyPr numCol="2">
            <a:noAutofit/>
          </a:bodyPr>
          <a:lstStyle/>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 action="ppaction://hlinksldjump"/>
              </a:rPr>
              <a:t>Demographics</a:t>
            </a:r>
            <a:endParaRPr lang="en-US" sz="12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4" action="ppaction://hlinksldjump"/>
              </a:rPr>
              <a:t>Gender Identity </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5" action="ppaction://hlinksldjump"/>
              </a:rPr>
              <a:t>Race/Ethnicity</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6" action="ppaction://hlinksldjump"/>
              </a:rPr>
              <a:t>Distance from Home</a:t>
            </a:r>
            <a:endParaRPr lang="en-US" sz="12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7"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8" action="ppaction://hlinksldjump"/>
              </a:rPr>
              <a:t>College Applications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9" action="ppaction://hlinksldjump"/>
              </a:rPr>
              <a:t>College Choice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0" action="ppaction://hlinksldjump"/>
              </a:rPr>
              <a:t>Reasons for Attending College (2 Slides)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1" action="ppaction://hlinksldjump"/>
              </a:rPr>
              <a:t>Reasons for Attending This College (3 Slides)</a:t>
            </a:r>
            <a:endParaRPr lang="en-US" sz="12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2" action="ppaction://hlinksldjump"/>
              </a:rPr>
              <a:t>Financing College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3" action="ppaction://hlinksldjump"/>
              </a:rPr>
              <a:t>Funding Sources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4" action="ppaction://hlinksldjump"/>
              </a:rPr>
              <a:t>Financial Aid</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5" action="ppaction://hlinksldjump"/>
              </a:rPr>
              <a:t>Ability to Finance Education</a:t>
            </a:r>
            <a:r>
              <a:rPr lang="en-US" sz="1200" dirty="0">
                <a:solidFill>
                  <a:srgbClr val="E74C39"/>
                </a:solidFill>
                <a:latin typeface="Franklin Gothic Book" panose="020B0503020102020204" pitchFamily="34" charset="0"/>
              </a:rPr>
              <a:t> </a:t>
            </a:r>
            <a:endParaRPr lang="en-US" sz="12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6" action="ppaction://hlinksldjump"/>
              </a:rPr>
              <a:t>High School Experiences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7" action="ppaction://hlinksldjump"/>
              </a:rPr>
              <a:t>Academic Preparation</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8" action="ppaction://hlinksldjump"/>
              </a:rPr>
              <a:t>Habits of Mind </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9" action="ppaction://hlinksldjump"/>
              </a:rPr>
              <a:t>Pluralistic Orientation </a:t>
            </a:r>
            <a:endParaRPr lang="en-US" sz="12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0" action="ppaction://hlinksldjump"/>
              </a:rPr>
              <a:t>Academic Self-Concept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1" action="ppaction://hlinksldjump"/>
              </a:rPr>
              <a:t>Civic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2" action="ppaction://hlinksldjump"/>
              </a:rPr>
              <a:t>Health and Wellness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3" action="ppaction://hlinksldjump"/>
              </a:rPr>
              <a:t>College Preparation</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4" action="ppaction://hlinksldjump"/>
              </a:rPr>
              <a:t>AP Exam Scores</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dirty="0">
                <a:solidFill>
                  <a:srgbClr val="202945"/>
                </a:solidFill>
                <a:latin typeface="Franklin Gothic Book"/>
                <a:hlinkClick r:id="rId25" action="ppaction://hlinksldjump"/>
              </a:rPr>
              <a:t>Previous College Coursework</a:t>
            </a:r>
            <a:endParaRPr lang="en-US" sz="12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6" action="ppaction://hlinksldjump"/>
              </a:rPr>
              <a:t>Expectations for College: Major and Career</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7" action="ppaction://hlinksldjump"/>
              </a:rPr>
              <a:t>Intended Major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8" action="ppaction://hlinksldjump"/>
              </a:rPr>
              <a:t>Pre-Med or Pre-Law</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9" action="ppaction://hlinksldjump"/>
              </a:rPr>
              <a:t>Intended Career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0" action="ppaction://hlinksldjump"/>
              </a:rPr>
              <a:t>Time-to-Degree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1" action="ppaction://hlinksldjump"/>
              </a:rPr>
              <a:t>Degree Aspirations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2" action="ppaction://hlinksldjump"/>
              </a:rPr>
              <a:t>Expectations for College Life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3" action="ppaction://hlinksldjump"/>
              </a:rPr>
              <a:t>Civic &amp; Campus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4" action="ppaction://hlinksldjump"/>
              </a:rPr>
              <a:t>Academic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5" action="ppaction://hlinksldjump"/>
              </a:rPr>
              <a:t>Political Behaviors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6" action="ppaction://hlinksldjump"/>
              </a:rPr>
              <a:t>Recruitment and Orientation</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7" action="ppaction://hlinksldjump"/>
              </a:rPr>
              <a:t>Admissions and Enrollment</a:t>
            </a:r>
            <a:endParaRPr lang="en-US" sz="1200" u="sng" dirty="0">
              <a:solidFill>
                <a:srgbClr val="202945"/>
              </a:solidFill>
              <a:latin typeface="Franklin Gothic Book" panose="020B0503020102020204" pitchFamily="34" charset="0"/>
            </a:endParaRPr>
          </a:p>
          <a:p>
            <a:pPr marL="0" indent="185738"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8" action="ppaction://hlinksldjump"/>
              </a:rPr>
              <a:t>On-Campus Housing, Academic Advising, and Orientation</a:t>
            </a:r>
            <a:endParaRPr lang="en-US" sz="1200" u="sng" dirty="0">
              <a:solidFill>
                <a:srgbClr val="202945"/>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0"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Major</a:t>
            </a:r>
            <a:br>
              <a:rPr lang="en-US" dirty="0">
                <a:solidFill>
                  <a:schemeClr val="tx1"/>
                </a:solidFill>
              </a:rPr>
            </a:br>
            <a:r>
              <a:rPr lang="en-US" sz="1800" dirty="0">
                <a:solidFill>
                  <a:srgbClr val="E74C39"/>
                </a:solidFill>
                <a:latin typeface="Franklin Gothic"/>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2101459251"/>
              </p:ext>
            </p:extLst>
          </p:nvPr>
        </p:nvGraphicFramePr>
        <p:xfrm>
          <a:off x="228597" y="1676400"/>
          <a:ext cx="8686802" cy="4404360"/>
        </p:xfrm>
        <a:graphic>
          <a:graphicData uri="http://schemas.openxmlformats.org/drawingml/2006/table">
            <a:tbl>
              <a:tblPr/>
              <a:tblGrid>
                <a:gridCol w="2286003">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 </a:t>
                      </a: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accent1"/>
                          </a:solidFill>
                          <a:effectLst/>
                          <a:latin typeface="Franklin Gothic Book"/>
                        </a:rPr>
                        <a:t>Your</a:t>
                      </a:r>
                      <a:endParaRPr kumimoji="0" lang="en-US" sz="1500" b="1" normalizeH="0" dirty="0">
                        <a:ln>
                          <a:noFill/>
                        </a:ln>
                        <a:solidFill>
                          <a:schemeClr val="accent1"/>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none" strike="noStrike" cap="none" normalizeH="0" baseline="0" dirty="0">
                          <a:ln>
                            <a:noFill/>
                          </a:ln>
                          <a:solidFill>
                            <a:schemeClr val="bg2"/>
                          </a:solidFill>
                          <a:effectLst/>
                          <a:latin typeface="Franklin Gothic Book"/>
                        </a:rPr>
                        <a:t>Comp</a:t>
                      </a:r>
                      <a:endParaRPr kumimoji="0" lang="en-US" sz="1500" b="1" normalizeH="0" dirty="0">
                        <a:ln>
                          <a:noFill/>
                        </a:ln>
                        <a:solidFill>
                          <a:schemeClr val="bg2"/>
                        </a:solidFill>
                        <a:effectLst/>
                        <a:latin typeface="Franklin Gothic Book"/>
                      </a:endParaRPr>
                    </a:p>
                    <a:p>
                      <a:pPr marL="0" marR="0" lvl="0" indent="0" algn="ctr" defTabSz="914400" rtl="0" eaLnBrk="1" fontAlgn="base" latinLnBrk="0" hangingPunct="1">
                        <a:lnSpc>
                          <a:spcPct val="100000"/>
                        </a:lnSpc>
                        <a:spcBef>
                          <a:spcPts val="0"/>
                        </a:spcBef>
                        <a:spcAft>
                          <a:spcPct val="0"/>
                        </a:spcAft>
                        <a:buClr>
                          <a:schemeClr val="tx2"/>
                        </a:buClr>
                        <a:buSzTx/>
                        <a:buFontTx/>
                        <a:buNone/>
                        <a:tabLst/>
                      </a:pPr>
                      <a:r>
                        <a:rPr kumimoji="0" lang="en-US" sz="15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16.1%</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20.4%</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Statistics or </a:t>
                      </a:r>
                      <a:br>
                        <a:rPr kumimoji="0" lang="en-US" sz="1400" b="1" i="0" u="none" strike="noStrike" cap="none" normalizeH="0" baseline="0" dirty="0">
                          <a:ln>
                            <a:noFill/>
                          </a:ln>
                          <a:solidFill>
                            <a:srgbClr val="202945"/>
                          </a:solidFill>
                          <a:effectLst/>
                          <a:latin typeface="Franklin Gothic Book"/>
                        </a:rPr>
                      </a:br>
                      <a:r>
                        <a:rPr kumimoji="0" lang="en-US" sz="1400" b="1" i="0" u="none" strike="noStrike" cap="none" normalizeH="0" baseline="0" dirty="0">
                          <a:ln>
                            <a:noFill/>
                          </a:ln>
                          <a:solidFill>
                            <a:srgbClr val="202945"/>
                          </a:solidFill>
                          <a:effectLst/>
                          <a:latin typeface="Franklin Gothic Book"/>
                        </a:rPr>
                        <a:t>Computer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5.5%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7.8%</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20.6%</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11.9%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1.8%</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4.3%</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0.9%</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17.4%</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13.1%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9.2%</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10.0%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2.5%</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5.1%</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2.2%</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(including Technical &amp; Non-technical)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4.1%</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1.7%</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32085">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6.9%</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8.1%</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2.0%</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cs typeface="Arial" panose="020B0604020202020204" pitchFamily="34" charset="0"/>
                        </a:rPr>
                        <a:t>10.6%</a:t>
                      </a:r>
                      <a:endParaRPr kumimoji="0" lang="en-US" sz="1400" b="1" normalizeH="0" baseline="0" dirty="0">
                        <a:ln>
                          <a:noFill/>
                        </a:ln>
                        <a:solidFill>
                          <a:schemeClr val="accent1"/>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cs typeface="Arial" panose="020B0604020202020204" pitchFamily="34" charset="0"/>
                        </a:rPr>
                        <a:t>11.7%</a:t>
                      </a:r>
                      <a:endParaRPr kumimoji="0" lang="en-US" sz="1400" b="1" normalizeH="0" baseline="0" dirty="0">
                        <a:ln>
                          <a:noFill/>
                        </a:ln>
                        <a:solidFill>
                          <a:schemeClr val="bg2"/>
                        </a:solidFill>
                        <a:effectLst/>
                        <a:latin typeface="Arial" panose="020B0604020202020204" pitchFamily="34" charset="0"/>
                        <a:cs typeface="Arial" panose="020B0604020202020204" pitchFamily="34" charset="0"/>
                      </a:endParaRPr>
                    </a:p>
                  </a:txBody>
                  <a:tcPr marL="91436" marR="91436" marT="45715" marB="45715"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55288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Pre-Med or Pre-Law</a:t>
            </a:r>
            <a:br>
              <a:rPr lang="en-US" dirty="0">
                <a:solidFill>
                  <a:schemeClr val="tx1"/>
                </a:solidFill>
              </a:rPr>
            </a:br>
            <a:r>
              <a:rPr lang="en-US" sz="1800" dirty="0">
                <a:solidFill>
                  <a:srgbClr val="E74C39"/>
                </a:solidFill>
                <a:latin typeface="Franklin Gothic"/>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1261025139"/>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Career</a:t>
            </a:r>
            <a:br>
              <a:rPr lang="en-US" dirty="0">
                <a:solidFill>
                  <a:schemeClr val="tx1"/>
                </a:solidFill>
              </a:rPr>
            </a:br>
            <a:r>
              <a:rPr lang="en-US" sz="1800" dirty="0">
                <a:solidFill>
                  <a:srgbClr val="E74C39"/>
                </a:solidFill>
                <a:latin typeface="Franklin Gothic"/>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3045466958"/>
              </p:ext>
            </p:extLst>
          </p:nvPr>
        </p:nvGraphicFramePr>
        <p:xfrm>
          <a:off x="413068" y="1112586"/>
          <a:ext cx="8381997" cy="5388596"/>
        </p:xfrm>
        <a:graphic>
          <a:graphicData uri="http://schemas.openxmlformats.org/drawingml/2006/table">
            <a:tbl>
              <a:tblPr/>
              <a:tblGrid>
                <a:gridCol w="2330132">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09600">
                  <a:extLst>
                    <a:ext uri="{9D8B030D-6E8A-4147-A177-3AD203B41FA5}">
                      <a16:colId xmlns:a16="http://schemas.microsoft.com/office/drawing/2014/main" val="20003"/>
                    </a:ext>
                  </a:extLst>
                </a:gridCol>
                <a:gridCol w="2364778">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3.9%</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769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31.0%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15.7%</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IT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5.1%</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4.6%</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319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Lawyer/Judge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6.9%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7.2%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0.3%</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Educators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3.5%</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4167">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Administrator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0.7%</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 (e.g., Biologist, Chemist, Physicist)</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6.1%</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DDS, or DVM)</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9.7%</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9.2%</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7.9%</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8.1%</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 (e.g., Plumber, Electrician, Construction)</a:t>
                      </a: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0.3%</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8278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Farmer or Forester</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2.1%</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Choice</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8.8%</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8.8%</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11.6%</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8.4%</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13.4%</a:t>
                      </a:r>
                      <a:endParaRPr kumimoji="0" lang="en-US" sz="1400" b="1" normalizeH="0" baseline="0" dirty="0">
                        <a:ln>
                          <a:noFill/>
                        </a:ln>
                        <a:solidFill>
                          <a:schemeClr val="accent1"/>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20.3%</a:t>
                      </a:r>
                      <a:endParaRPr kumimoji="0" lang="en-US" sz="1400" b="1" normalizeH="0" baseline="0" dirty="0">
                        <a:ln>
                          <a:noFill/>
                        </a:ln>
                        <a:solidFill>
                          <a:schemeClr val="bg2"/>
                        </a:solidFill>
                        <a:effectLst/>
                        <a:latin typeface="Arial" panose="020B0604020202020204" pitchFamily="34" charset="0"/>
                      </a:endParaRPr>
                    </a:p>
                  </a:txBody>
                  <a:tcPr marL="9144" marR="9144" anchor="ctr" horzOverflow="overflow">
                    <a:lnL>
                      <a:noFill/>
                    </a:lnL>
                    <a:lnR>
                      <a:noFill/>
                    </a:lnR>
                    <a:lnT w="12700" cap="flat" cmpd="sng" algn="ctr">
                      <a:solidFill>
                        <a:schemeClr val="tx2"/>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50830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Time-to-Degree</a:t>
            </a:r>
            <a:br>
              <a:rPr lang="en-US" dirty="0">
                <a:solidFill>
                  <a:schemeClr val="tx1"/>
                </a:solidFill>
              </a:rPr>
            </a:br>
            <a:r>
              <a:rPr lang="en-US" sz="1800" dirty="0">
                <a:solidFill>
                  <a:srgbClr val="E74C39"/>
                </a:solidFill>
                <a:latin typeface="Franklin Gothic"/>
              </a:rPr>
              <a:t>How many years do you expect it will take you to </a:t>
            </a:r>
            <a:br>
              <a:rPr lang="en-US" sz="1800" dirty="0">
                <a:solidFill>
                  <a:srgbClr val="E74C39"/>
                </a:solidFill>
                <a:latin typeface="Franklin Gothic"/>
              </a:rPr>
            </a:br>
            <a:r>
              <a:rPr lang="en-US" sz="1800" dirty="0">
                <a:solidFill>
                  <a:srgbClr val="E74C39"/>
                </a:solidFill>
                <a:latin typeface="Franklin Gothic"/>
              </a:rPr>
              <a:t>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1780562618"/>
              </p:ext>
            </p:extLst>
          </p:nvPr>
        </p:nvGraphicFramePr>
        <p:xfrm>
          <a:off x="152400" y="14478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143000"/>
          </a:xfrm>
        </p:spPr>
        <p:txBody>
          <a:bodyPr/>
          <a:lstStyle/>
          <a:p>
            <a:r>
              <a:rPr lang="en-US" dirty="0">
                <a:solidFill>
                  <a:srgbClr val="202945"/>
                </a:solidFill>
                <a:latin typeface="Franklin Gothic Book"/>
              </a:rPr>
              <a:t>Degree Aspirations</a:t>
            </a:r>
            <a:br>
              <a:rPr lang="en-US" dirty="0">
                <a:solidFill>
                  <a:schemeClr val="tx1"/>
                </a:solidFill>
              </a:rPr>
            </a:br>
            <a:r>
              <a:rPr lang="en-US" sz="1800" dirty="0">
                <a:solidFill>
                  <a:srgbClr val="E74C39"/>
                </a:solidFill>
                <a:latin typeface="Franklin Gothic"/>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1477964012"/>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855979226"/>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Civic &amp; Campus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019094162"/>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Academic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673161258"/>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230187"/>
            <a:ext cx="9140825" cy="989013"/>
          </a:xfrm>
        </p:spPr>
        <p:txBody>
          <a:bodyPr/>
          <a:lstStyle/>
          <a:p>
            <a:r>
              <a:rPr lang="en-US" dirty="0">
                <a:solidFill>
                  <a:srgbClr val="202945"/>
                </a:solidFill>
                <a:latin typeface="Franklin Gothic Book"/>
              </a:rPr>
              <a:t>Political Behaviors</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b="0" dirty="0">
                <a:solidFill>
                  <a:schemeClr val="tx2">
                    <a:lumMod val="50000"/>
                  </a:schemeClr>
                </a:solidFill>
              </a:rPr>
              <a:t>	</a:t>
            </a:r>
            <a:r>
              <a:rPr lang="en-US" sz="2800" b="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b="0" dirty="0">
                <a:solidFill>
                  <a:schemeClr val="tx2">
                    <a:lumMod val="50000"/>
                  </a:schemeClr>
                </a:solidFill>
                <a:latin typeface="Franklin Gothic Book"/>
              </a:rPr>
              <a:t>	</a:t>
            </a:r>
            <a:r>
              <a:rPr lang="en-US" sz="2800" b="0" dirty="0">
                <a:solidFill>
                  <a:srgbClr val="202945"/>
                </a:solidFill>
                <a:latin typeface="Franklin Gothic Book"/>
              </a:rPr>
              <a:t>Constructs statistically aggregate the results from CIRP questions that tap into key aspects of the college experience. Constructs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Examining students’ experiences with recruitment and orientation processes can improve future outreach and new student activities.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Recruitment and Orientation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052050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3001876642"/>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0" y="228599"/>
            <a:ext cx="9140825" cy="609601"/>
          </a:xfrm>
        </p:spPr>
        <p:txBody>
          <a:bodyPr/>
          <a:lstStyle/>
          <a:p>
            <a:r>
              <a:rPr lang="en-US" dirty="0">
                <a:solidFill>
                  <a:srgbClr val="202945"/>
                </a:solidFill>
                <a:latin typeface="Franklin Gothic Book" panose="020B0503020102020204" pitchFamily="34" charset="0"/>
              </a:rPr>
              <a:t>Admissions and Enrollment</a:t>
            </a:r>
            <a:endParaRPr lang="en-US" sz="1600" dirty="0">
              <a:solidFill>
                <a:srgbClr val="E74C39"/>
              </a:solidFill>
              <a:latin typeface="Franklin Gothic"/>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4017930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561401267"/>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9" name="Title 1">
            <a:extLst>
              <a:ext uri="{FF2B5EF4-FFF2-40B4-BE49-F238E27FC236}">
                <a16:creationId xmlns:a16="http://schemas.microsoft.com/office/drawing/2014/main" id="{FD899743-E9D5-B527-16EB-5ABC72291CC7}"/>
              </a:ext>
            </a:extLst>
          </p:cNvPr>
          <p:cNvSpPr>
            <a:spLocks noGrp="1"/>
          </p:cNvSpPr>
          <p:nvPr>
            <p:ph type="title"/>
          </p:nvPr>
        </p:nvSpPr>
        <p:spPr>
          <a:xfrm>
            <a:off x="0" y="252679"/>
            <a:ext cx="9140825" cy="609601"/>
          </a:xfrm>
        </p:spPr>
        <p:txBody>
          <a:bodyPr/>
          <a:lstStyle/>
          <a:p>
            <a:r>
              <a:rPr lang="en-US" dirty="0">
                <a:solidFill>
                  <a:srgbClr val="202945"/>
                </a:solidFill>
                <a:latin typeface="Franklin Gothic Book" panose="020B0503020102020204" pitchFamily="34" charset="0"/>
              </a:rPr>
              <a:t>On-Campus Housing, Academic Advising, </a:t>
            </a:r>
            <a:br>
              <a:rPr lang="en-US" dirty="0">
                <a:solidFill>
                  <a:srgbClr val="202945"/>
                </a:solidFill>
                <a:latin typeface="Franklin Gothic Book" panose="020B0503020102020204" pitchFamily="34" charset="0"/>
              </a:rPr>
            </a:br>
            <a:r>
              <a:rPr lang="en-US" dirty="0">
                <a:solidFill>
                  <a:srgbClr val="202945"/>
                </a:solidFill>
                <a:latin typeface="Franklin Gothic Book" panose="020B0503020102020204" pitchFamily="34" charset="0"/>
              </a:rPr>
              <a:t>and Orientation</a:t>
            </a:r>
          </a:p>
        </p:txBody>
      </p:sp>
      <p:sp>
        <p:nvSpPr>
          <p:cNvPr id="10" name="TextBox 9">
            <a:extLst>
              <a:ext uri="{FF2B5EF4-FFF2-40B4-BE49-F238E27FC236}">
                <a16:creationId xmlns:a16="http://schemas.microsoft.com/office/drawing/2014/main" id="{0932E6D5-BB21-0F13-2939-2D07416B2E9C}"/>
              </a:ext>
            </a:extLst>
          </p:cNvPr>
          <p:cNvSpPr txBox="1"/>
          <p:nvPr/>
        </p:nvSpPr>
        <p:spPr>
          <a:xfrm>
            <a:off x="0" y="926068"/>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cxnSp>
        <p:nvCxnSpPr>
          <p:cNvPr id="3" name="Straight Connector 2">
            <a:extLst>
              <a:ext uri="{FF2B5EF4-FFF2-40B4-BE49-F238E27FC236}">
                <a16:creationId xmlns:a16="http://schemas.microsoft.com/office/drawing/2014/main" id="{9CC9FDB8-28F0-49C4-964D-19181DEBD4B1}"/>
              </a:ext>
            </a:extLst>
          </p:cNvPr>
          <p:cNvCxnSpPr/>
          <p:nvPr/>
        </p:nvCxnSpPr>
        <p:spPr bwMode="auto">
          <a:xfrm>
            <a:off x="34290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cxnSp>
        <p:nvCxnSpPr>
          <p:cNvPr id="18" name="Straight Connector 17">
            <a:extLst>
              <a:ext uri="{FF2B5EF4-FFF2-40B4-BE49-F238E27FC236}">
                <a16:creationId xmlns:a16="http://schemas.microsoft.com/office/drawing/2014/main" id="{E826400C-C0B2-4C19-8C7B-53D09C58AA2A}"/>
              </a:ext>
            </a:extLst>
          </p:cNvPr>
          <p:cNvCxnSpPr/>
          <p:nvPr/>
        </p:nvCxnSpPr>
        <p:spPr bwMode="auto">
          <a:xfrm>
            <a:off x="6172200" y="1484376"/>
            <a:ext cx="0" cy="3511296"/>
          </a:xfrm>
          <a:prstGeom prst="line">
            <a:avLst/>
          </a:prstGeom>
          <a:solidFill>
            <a:schemeClr val="accent1"/>
          </a:solidFill>
          <a:ln w="9525" cap="flat" cmpd="sng" algn="ctr">
            <a:solidFill>
              <a:schemeClr val="tx2"/>
            </a:solidFill>
            <a:prstDash val="solid"/>
            <a:round/>
            <a:headEnd type="none" w="med" len="med"/>
            <a:tailEnd type="none" w="med" len="med"/>
          </a:ln>
          <a:effectLst/>
        </p:spPr>
      </p:cxnSp>
    </p:spTree>
    <p:extLst>
      <p:ext uri="{BB962C8B-B14F-4D97-AF65-F5344CB8AC3E}">
        <p14:creationId xmlns:p14="http://schemas.microsoft.com/office/powerpoint/2010/main" val="1827914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br>
              <a:rPr lang="en-US" sz="2800" b="1" dirty="0"/>
            </a:br>
            <a:br>
              <a:rPr lang="en-US" b="1" dirty="0"/>
            </a:br>
            <a:r>
              <a:rPr lang="en-US" b="1" dirty="0">
                <a:solidFill>
                  <a:srgbClr val="E74C39"/>
                </a:solidFill>
                <a:latin typeface="Franklin Gothic Book"/>
              </a:rPr>
              <a:t>The Freshman Survey</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br>
              <a:rPr lang="en-US" sz="2800" b="1" dirty="0"/>
            </a:br>
            <a:r>
              <a:rPr lang="en-US" sz="2800" b="1" dirty="0">
                <a:solidFill>
                  <a:srgbClr val="202945"/>
                </a:solidFill>
                <a:latin typeface="Franklin Gothic Book"/>
              </a:rPr>
              <a:t>(310) 825-1925</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202945"/>
          </a:solidFill>
        </p:spPr>
        <p:txBody>
          <a:bodyPr wrap="square" anchor="t">
            <a:spAutoFit/>
          </a:bodyPr>
          <a:lstStyle/>
          <a:p>
            <a:pPr algn="ctr">
              <a:defRPr/>
            </a:pPr>
            <a:r>
              <a:rPr lang="en-US" sz="2800" dirty="0">
                <a:latin typeface="Franklin Gothic Book"/>
              </a:rPr>
              <a:t>The more you get to know your students, the better you can understand their needs.</a:t>
            </a:r>
            <a:r>
              <a:rPr lang="en-US" sz="2800" dirty="0"/>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Gender"/>
          <p:cNvGraphicFramePr>
            <a:graphicFrameLocks noGrp="1" noChangeAspect="1"/>
          </p:cNvGraphicFramePr>
          <p:nvPr>
            <p:ph sz="half" idx="2"/>
            <p:custDataLst>
              <p:tags r:id="rId1"/>
            </p:custDataLst>
            <p:extLst>
              <p:ext uri="{D42A27DB-BD31-4B8C-83A1-F6EECF244321}">
                <p14:modId xmlns:p14="http://schemas.microsoft.com/office/powerpoint/2010/main" val="1311384397"/>
              </p:ext>
            </p:extLst>
          </p:nvPr>
        </p:nvGraphicFramePr>
        <p:xfrm>
          <a:off x="-1" y="990600"/>
          <a:ext cx="9044181"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Gender Identity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99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986818938"/>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92162"/>
            <a:ext cx="9144000" cy="369332"/>
          </a:xfrm>
          <a:prstGeom prst="rect">
            <a:avLst/>
          </a:prstGeom>
          <a:noFill/>
        </p:spPr>
        <p:txBody>
          <a:bodyPr wrap="square" rtlCol="0">
            <a:spAutoFit/>
          </a:bodyPr>
          <a:lstStyle/>
          <a:p>
            <a:pPr algn="ctr"/>
            <a:r>
              <a:rPr lang="en-US" sz="18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18494"/>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3610375466"/>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773668"/>
            <a:ext cx="9144000" cy="369332"/>
          </a:xfrm>
          <a:prstGeom prst="rect">
            <a:avLst/>
          </a:prstGeom>
          <a:noFill/>
        </p:spPr>
        <p:txBody>
          <a:bodyPr wrap="square" rtlCol="0">
            <a:spAutoFit/>
          </a:bodyPr>
          <a:lstStyle/>
          <a:p>
            <a:pPr algn="ctr"/>
            <a:r>
              <a:rPr lang="en-US" sz="1800"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particular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Choice</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1524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Applications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4040942905"/>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764435"/>
            <a:ext cx="86868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how many colleges </a:t>
            </a:r>
            <a:r>
              <a:rPr lang="en-US" sz="1800" b="1" i="1" u="sng" kern="0" dirty="0">
                <a:solidFill>
                  <a:srgbClr val="E74C39"/>
                </a:solidFill>
                <a:latin typeface="Franklin Gothic"/>
                <a:ea typeface="+mj-ea"/>
                <a:cs typeface="+mj-cs"/>
              </a:rPr>
              <a:t>other than this one</a:t>
            </a:r>
            <a:r>
              <a:rPr lang="en-US" sz="1800" b="1" kern="0" dirty="0">
                <a:solidFill>
                  <a:srgbClr val="E74C39"/>
                </a:solidFill>
                <a:latin typeface="Franklin Gothic"/>
                <a:ea typeface="+mj-ea"/>
                <a:cs typeface="+mj-cs"/>
              </a:rPr>
              <a:t> did you </a:t>
            </a:r>
          </a:p>
          <a:p>
            <a:pPr algn="ctr"/>
            <a:r>
              <a:rPr lang="en-US" sz="1800" b="1" kern="0" dirty="0">
                <a:solidFill>
                  <a:srgbClr val="E74C39"/>
                </a:solidFill>
                <a:latin typeface="Franklin Gothic"/>
                <a:ea typeface="+mj-ea"/>
                <a:cs typeface="+mj-cs"/>
              </a:rPr>
              <a:t>apply for admission this year?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2024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Gains1"/>
</p:tagLst>
</file>

<file path=ppt/tags/tag25.xml><?xml version="1.0" encoding="utf-8"?>
<p:tagLst xmlns:a="http://schemas.openxmlformats.org/drawingml/2006/main" xmlns:r="http://schemas.openxmlformats.org/officeDocument/2006/relationships" xmlns:p="http://schemas.openxmlformats.org/presentationml/2006/main">
  <p:tag name="CHART" val="ctFacIntSat"/>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acIntSat"/>
</p:tagLst>
</file>

<file path=ppt/tags/tag8.xml><?xml version="1.0" encoding="utf-8"?>
<p:tagLst xmlns:a="http://schemas.openxmlformats.org/drawingml/2006/main" xmlns:r="http://schemas.openxmlformats.org/officeDocument/2006/relationships" xmlns:p="http://schemas.openxmlformats.org/presentationml/2006/main">
  <p:tag name="CHART" val="ctFacIntSat"/>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36121</TotalTime>
  <Words>3800</Words>
  <Application>Microsoft Office PowerPoint</Application>
  <PresentationFormat>On-screen Show (4:3)</PresentationFormat>
  <Paragraphs>729</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frank</vt:lpstr>
      <vt:lpstr>Franklin Gothic</vt:lpstr>
      <vt:lpstr>Franklin Gothic Book</vt:lpstr>
      <vt:lpstr>Franklin Gothic Medium</vt:lpstr>
      <vt:lpstr>Garamond</vt:lpstr>
      <vt:lpstr>Teamwork</vt:lpstr>
      <vt:lpstr>Wabash College  CIRP Freshman Survey   2024 Results</vt:lpstr>
      <vt:lpstr>The First Year is Important…</vt:lpstr>
      <vt:lpstr>Table of Contents</vt:lpstr>
      <vt:lpstr>A Note about CIRP Constructs</vt:lpstr>
      <vt:lpstr>PowerPoint Presentation</vt:lpstr>
      <vt:lpstr>PowerPoint Presentation</vt:lpstr>
      <vt:lpstr>PowerPoint Presentation</vt:lpstr>
      <vt:lpstr>PowerPoint Presentation</vt:lpstr>
      <vt:lpstr>  College Applications </vt:lpstr>
      <vt:lpstr> College Choice  </vt:lpstr>
      <vt:lpstr>Reasons for Attending College</vt:lpstr>
      <vt:lpstr>Reasons for Attending College</vt:lpstr>
      <vt:lpstr>Reasons for Attending This College How important was each reason in your decision to attend this college?</vt:lpstr>
      <vt:lpstr>Reasons for Attending This College How important was each reason in your decision to attend this college?</vt:lpstr>
      <vt:lpstr>Reasons for Attending This College How important was each reason in your decision to attend this college?</vt:lpstr>
      <vt:lpstr>PowerPoint Presentation</vt:lpstr>
      <vt:lpstr>PowerPoint Presentation</vt:lpstr>
      <vt:lpstr>Financial Aid Did you receive any of the following forms of financial aid?</vt:lpstr>
      <vt:lpstr>Ability to Finance Education Do you have any concern about your ability to finance your  college education?</vt:lpstr>
      <vt:lpstr>PowerPoint Presentation</vt:lpstr>
      <vt:lpstr>Academic Preparation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AP Exam Scores </vt:lpstr>
      <vt:lpstr> Previous College Coursework </vt:lpstr>
      <vt:lpstr>PowerPoint Presentation</vt:lpstr>
      <vt:lpstr> Intended Major Please indicate your intended major.</vt:lpstr>
      <vt:lpstr>Pre-Med or Pre-Law Do you consider yourself Pre-Med or Pre-Law?</vt:lpstr>
      <vt:lpstr> Intended Career Please indicate your intended career.</vt:lpstr>
      <vt:lpstr>Time-to-Degree How many years do you expect it will take you to  graduate from this college?</vt:lpstr>
      <vt:lpstr>Degree Aspirations What is the highest academic degree that you intend to attain?</vt:lpstr>
      <vt:lpstr>PowerPoint Presentation</vt:lpstr>
      <vt:lpstr>Civic &amp; Campus Engagement What is your best guess as to the chances that you will:</vt:lpstr>
      <vt:lpstr>Academic Engagement What is your best guess as to the chances that you will:</vt:lpstr>
      <vt:lpstr>Political Behaviors What is your best guess as to the chances that you will:</vt:lpstr>
      <vt:lpstr>PowerPoint Presentation</vt:lpstr>
      <vt:lpstr>Admissions and Enrollment</vt:lpstr>
      <vt:lpstr>On-Campus Housing, Academic Advising,  and Orientation</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Parks, Charlie</cp:lastModifiedBy>
  <cp:revision>2402</cp:revision>
  <cp:lastPrinted>2022-05-12T17:23:30Z</cp:lastPrinted>
  <dcterms:created xsi:type="dcterms:W3CDTF">2007-06-27T16:52:25Z</dcterms:created>
  <dcterms:modified xsi:type="dcterms:W3CDTF">2024-12-16T22:48:42Z</dcterms:modified>
</cp:coreProperties>
</file>